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60" r:id="rId2"/>
    <p:sldMasterId id="2147483725" r:id="rId3"/>
  </p:sldMasterIdLst>
  <p:notesMasterIdLst>
    <p:notesMasterId r:id="rId28"/>
  </p:notesMasterIdLst>
  <p:sldIdLst>
    <p:sldId id="257" r:id="rId4"/>
    <p:sldId id="258" r:id="rId5"/>
    <p:sldId id="259" r:id="rId6"/>
    <p:sldId id="282" r:id="rId7"/>
    <p:sldId id="283" r:id="rId8"/>
    <p:sldId id="284" r:id="rId9"/>
    <p:sldId id="285" r:id="rId10"/>
    <p:sldId id="288" r:id="rId11"/>
    <p:sldId id="286" r:id="rId12"/>
    <p:sldId id="287" r:id="rId13"/>
    <p:sldId id="289" r:id="rId14"/>
    <p:sldId id="290" r:id="rId15"/>
    <p:sldId id="292" r:id="rId16"/>
    <p:sldId id="293" r:id="rId17"/>
    <p:sldId id="294" r:id="rId18"/>
    <p:sldId id="295" r:id="rId19"/>
    <p:sldId id="296" r:id="rId20"/>
    <p:sldId id="299" r:id="rId21"/>
    <p:sldId id="297" r:id="rId22"/>
    <p:sldId id="298" r:id="rId23"/>
    <p:sldId id="300" r:id="rId24"/>
    <p:sldId id="301" r:id="rId25"/>
    <p:sldId id="302" r:id="rId26"/>
    <p:sldId id="303" r:id="rId27"/>
  </p:sldIdLst>
  <p:sldSz cx="9144000" cy="6858000" type="screen4x3"/>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62" autoAdjust="0"/>
    <p:restoredTop sz="94660"/>
  </p:normalViewPr>
  <p:slideViewPr>
    <p:cSldViewPr>
      <p:cViewPr varScale="1">
        <p:scale>
          <a:sx n="74" d="100"/>
          <a:sy n="74" d="100"/>
        </p:scale>
        <p:origin x="1380"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MX"/>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C4AD551-271A-4F2E-9EC2-BA7BCBE1F6E7}" type="datetimeFigureOut">
              <a:rPr lang="es-MX" smtClean="0"/>
              <a:pPr/>
              <a:t>04/02/2016</a:t>
            </a:fld>
            <a:endParaRPr lang="es-MX"/>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MX"/>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MX"/>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66789F1-EB04-4381-9B02-7296073B62CB}" type="slidenum">
              <a:rPr lang="es-MX" smtClean="0"/>
              <a:pPr/>
              <a:t>‹Nº›</a:t>
            </a:fld>
            <a:endParaRPr lang="es-MX"/>
          </a:p>
        </p:txBody>
      </p:sp>
    </p:spTree>
    <p:extLst>
      <p:ext uri="{BB962C8B-B14F-4D97-AF65-F5344CB8AC3E}">
        <p14:creationId xmlns:p14="http://schemas.microsoft.com/office/powerpoint/2010/main" val="1365514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MX" dirty="0"/>
          </a:p>
        </p:txBody>
      </p:sp>
      <p:sp>
        <p:nvSpPr>
          <p:cNvPr id="4" name="3 Marcador de número de diapositiva"/>
          <p:cNvSpPr>
            <a:spLocks noGrp="1"/>
          </p:cNvSpPr>
          <p:nvPr>
            <p:ph type="sldNum" sz="quarter" idx="10"/>
          </p:nvPr>
        </p:nvSpPr>
        <p:spPr/>
        <p:txBody>
          <a:bodyPr/>
          <a:lstStyle/>
          <a:p>
            <a:fld id="{066789F1-EB04-4381-9B02-7296073B62CB}" type="slidenum">
              <a:rPr lang="es-MX" smtClean="0"/>
              <a:pPr/>
              <a:t>1</a:t>
            </a:fld>
            <a:endParaRPr lang="es-MX" dirty="0"/>
          </a:p>
        </p:txBody>
      </p:sp>
    </p:spTree>
    <p:extLst>
      <p:ext uri="{BB962C8B-B14F-4D97-AF65-F5344CB8AC3E}">
        <p14:creationId xmlns:p14="http://schemas.microsoft.com/office/powerpoint/2010/main" val="955930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MX" dirty="0"/>
          </a:p>
        </p:txBody>
      </p:sp>
      <p:sp>
        <p:nvSpPr>
          <p:cNvPr id="4" name="3 Marcador de número de diapositiva"/>
          <p:cNvSpPr>
            <a:spLocks noGrp="1"/>
          </p:cNvSpPr>
          <p:nvPr>
            <p:ph type="sldNum" sz="quarter" idx="10"/>
          </p:nvPr>
        </p:nvSpPr>
        <p:spPr/>
        <p:txBody>
          <a:bodyPr/>
          <a:lstStyle/>
          <a:p>
            <a:fld id="{066789F1-EB04-4381-9B02-7296073B62CB}" type="slidenum">
              <a:rPr lang="es-MX" smtClean="0"/>
              <a:pPr/>
              <a:t>2</a:t>
            </a:fld>
            <a:endParaRPr lang="es-MX" dirty="0"/>
          </a:p>
        </p:txBody>
      </p:sp>
    </p:spTree>
    <p:extLst>
      <p:ext uri="{BB962C8B-B14F-4D97-AF65-F5344CB8AC3E}">
        <p14:creationId xmlns:p14="http://schemas.microsoft.com/office/powerpoint/2010/main" val="3536189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MX" dirty="0"/>
          </a:p>
        </p:txBody>
      </p:sp>
      <p:sp>
        <p:nvSpPr>
          <p:cNvPr id="4" name="3 Marcador de número de diapositiva"/>
          <p:cNvSpPr>
            <a:spLocks noGrp="1"/>
          </p:cNvSpPr>
          <p:nvPr>
            <p:ph type="sldNum" sz="quarter" idx="10"/>
          </p:nvPr>
        </p:nvSpPr>
        <p:spPr/>
        <p:txBody>
          <a:bodyPr/>
          <a:lstStyle/>
          <a:p>
            <a:fld id="{066789F1-EB04-4381-9B02-7296073B62CB}" type="slidenum">
              <a:rPr lang="es-MX" smtClean="0"/>
              <a:pPr/>
              <a:t>3</a:t>
            </a:fld>
            <a:endParaRPr lang="es-MX" dirty="0"/>
          </a:p>
        </p:txBody>
      </p:sp>
    </p:spTree>
    <p:extLst>
      <p:ext uri="{BB962C8B-B14F-4D97-AF65-F5344CB8AC3E}">
        <p14:creationId xmlns:p14="http://schemas.microsoft.com/office/powerpoint/2010/main" val="14023346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a:prstGeom prst="rect">
            <a:avLst/>
          </a:prstGeom>
        </p:spPr>
        <p:txBody>
          <a:bodyPr/>
          <a:lstStyle/>
          <a:p>
            <a:r>
              <a:rPr lang="es-ES" smtClean="0"/>
              <a:t>Haga clic para modificar el estilo de título del patrón</a:t>
            </a:r>
            <a:endParaRPr lang="es-MX"/>
          </a:p>
        </p:txBody>
      </p:sp>
      <p:sp>
        <p:nvSpPr>
          <p:cNvPr id="3" name="2 Subtítulo"/>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MX"/>
          </a:p>
        </p:txBody>
      </p:sp>
      <p:sp>
        <p:nvSpPr>
          <p:cNvPr id="4" name="3 Marcador de fecha"/>
          <p:cNvSpPr>
            <a:spLocks noGrp="1"/>
          </p:cNvSpPr>
          <p:nvPr>
            <p:ph type="dt" sz="half" idx="10"/>
          </p:nvPr>
        </p:nvSpPr>
        <p:spPr>
          <a:xfrm>
            <a:off x="457200" y="6356350"/>
            <a:ext cx="2133600" cy="365125"/>
          </a:xfrm>
          <a:prstGeom prst="rect">
            <a:avLst/>
          </a:prstGeom>
        </p:spPr>
        <p:txBody>
          <a:bodyPr/>
          <a:lstStyle/>
          <a:p>
            <a:fld id="{B2D899D2-8AF8-4E2A-BA68-F960FC261B5E}" type="datetimeFigureOut">
              <a:rPr lang="es-MX" smtClean="0"/>
              <a:pPr/>
              <a:t>04/02/2016</a:t>
            </a:fld>
            <a:endParaRPr lang="es-MX"/>
          </a:p>
        </p:txBody>
      </p:sp>
      <p:sp>
        <p:nvSpPr>
          <p:cNvPr id="5" name="4 Marcador de pie de página"/>
          <p:cNvSpPr>
            <a:spLocks noGrp="1"/>
          </p:cNvSpPr>
          <p:nvPr>
            <p:ph type="ftr" sz="quarter" idx="11"/>
          </p:nvPr>
        </p:nvSpPr>
        <p:spPr>
          <a:xfrm>
            <a:off x="3124200" y="6356350"/>
            <a:ext cx="2895600" cy="365125"/>
          </a:xfrm>
          <a:prstGeom prst="rect">
            <a:avLst/>
          </a:prstGeom>
        </p:spPr>
        <p:txBody>
          <a:bodyPr/>
          <a:lstStyle/>
          <a:p>
            <a:endParaRPr lang="es-MX"/>
          </a:p>
        </p:txBody>
      </p:sp>
      <p:sp>
        <p:nvSpPr>
          <p:cNvPr id="6" name="5 Marcador de número de diapositiva"/>
          <p:cNvSpPr>
            <a:spLocks noGrp="1"/>
          </p:cNvSpPr>
          <p:nvPr>
            <p:ph type="sldNum" sz="quarter" idx="12"/>
          </p:nvPr>
        </p:nvSpPr>
        <p:spPr/>
        <p:txBody>
          <a:bodyPr/>
          <a:lstStyle/>
          <a:p>
            <a:fld id="{C964E7C5-21EC-4DBE-B455-EC9DC616EB32}" type="slidenum">
              <a:rPr lang="es-MX" smtClean="0"/>
              <a:pPr/>
              <a:t>‹Nº›</a:t>
            </a:fld>
            <a:endParaRPr lang="es-MX"/>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smtClean="0"/>
              <a:t>Haga clic para modificar el estilo de título del patrón</a:t>
            </a:r>
            <a:endParaRPr lang="es-MX"/>
          </a:p>
        </p:txBody>
      </p:sp>
      <p:sp>
        <p:nvSpPr>
          <p:cNvPr id="3" name="2 Marcador de texto vertical"/>
          <p:cNvSpPr>
            <a:spLocks noGrp="1"/>
          </p:cNvSpPr>
          <p:nvPr>
            <p:ph type="body" orient="vert" idx="1"/>
          </p:nvPr>
        </p:nvSpPr>
        <p:spPr>
          <a:xfrm>
            <a:off x="457200" y="1600200"/>
            <a:ext cx="8229600" cy="4525963"/>
          </a:xfrm>
          <a:prstGeom prst="rect">
            <a:avLst/>
          </a:prstGeo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fecha"/>
          <p:cNvSpPr>
            <a:spLocks noGrp="1"/>
          </p:cNvSpPr>
          <p:nvPr>
            <p:ph type="dt" sz="half" idx="10"/>
          </p:nvPr>
        </p:nvSpPr>
        <p:spPr>
          <a:xfrm>
            <a:off x="457200" y="6356350"/>
            <a:ext cx="2133600" cy="365125"/>
          </a:xfrm>
          <a:prstGeom prst="rect">
            <a:avLst/>
          </a:prstGeom>
        </p:spPr>
        <p:txBody>
          <a:bodyPr/>
          <a:lstStyle/>
          <a:p>
            <a:fld id="{B2D899D2-8AF8-4E2A-BA68-F960FC261B5E}" type="datetimeFigureOut">
              <a:rPr lang="es-MX" smtClean="0"/>
              <a:pPr/>
              <a:t>04/02/2016</a:t>
            </a:fld>
            <a:endParaRPr lang="es-MX"/>
          </a:p>
        </p:txBody>
      </p:sp>
      <p:sp>
        <p:nvSpPr>
          <p:cNvPr id="5" name="4 Marcador de pie de página"/>
          <p:cNvSpPr>
            <a:spLocks noGrp="1"/>
          </p:cNvSpPr>
          <p:nvPr>
            <p:ph type="ftr" sz="quarter" idx="11"/>
          </p:nvPr>
        </p:nvSpPr>
        <p:spPr>
          <a:xfrm>
            <a:off x="3124200" y="6356350"/>
            <a:ext cx="2895600" cy="365125"/>
          </a:xfrm>
          <a:prstGeom prst="rect">
            <a:avLst/>
          </a:prstGeom>
        </p:spPr>
        <p:txBody>
          <a:bodyPr/>
          <a:lstStyle/>
          <a:p>
            <a:endParaRPr lang="es-MX"/>
          </a:p>
        </p:txBody>
      </p:sp>
      <p:sp>
        <p:nvSpPr>
          <p:cNvPr id="6" name="5 Marcador de número de diapositiva"/>
          <p:cNvSpPr>
            <a:spLocks noGrp="1"/>
          </p:cNvSpPr>
          <p:nvPr>
            <p:ph type="sldNum" sz="quarter" idx="12"/>
          </p:nvPr>
        </p:nvSpPr>
        <p:spPr/>
        <p:txBody>
          <a:bodyPr/>
          <a:lstStyle/>
          <a:p>
            <a:fld id="{C964E7C5-21EC-4DBE-B455-EC9DC616EB32}" type="slidenum">
              <a:rPr lang="es-MX" smtClean="0"/>
              <a:pPr/>
              <a:t>‹Nº›</a:t>
            </a:fld>
            <a:endParaRPr lang="es-MX"/>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a:prstGeom prst="rect">
            <a:avLst/>
          </a:prstGeom>
        </p:spPr>
        <p:txBody>
          <a:bodyPr vert="eaVert"/>
          <a:lstStyle/>
          <a:p>
            <a:r>
              <a:rPr lang="es-ES" smtClean="0"/>
              <a:t>Haga clic para modificar el estilo de título del patrón</a:t>
            </a:r>
            <a:endParaRPr lang="es-MX"/>
          </a:p>
        </p:txBody>
      </p:sp>
      <p:sp>
        <p:nvSpPr>
          <p:cNvPr id="3" name="2 Marcador de texto vertical"/>
          <p:cNvSpPr>
            <a:spLocks noGrp="1"/>
          </p:cNvSpPr>
          <p:nvPr>
            <p:ph type="body" orient="vert" idx="1"/>
          </p:nvPr>
        </p:nvSpPr>
        <p:spPr>
          <a:xfrm>
            <a:off x="457200" y="274638"/>
            <a:ext cx="6019800" cy="5851525"/>
          </a:xfrm>
          <a:prstGeom prst="rect">
            <a:avLst/>
          </a:prstGeo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fecha"/>
          <p:cNvSpPr>
            <a:spLocks noGrp="1"/>
          </p:cNvSpPr>
          <p:nvPr>
            <p:ph type="dt" sz="half" idx="10"/>
          </p:nvPr>
        </p:nvSpPr>
        <p:spPr>
          <a:xfrm>
            <a:off x="457200" y="6356350"/>
            <a:ext cx="2133600" cy="365125"/>
          </a:xfrm>
          <a:prstGeom prst="rect">
            <a:avLst/>
          </a:prstGeom>
        </p:spPr>
        <p:txBody>
          <a:bodyPr/>
          <a:lstStyle/>
          <a:p>
            <a:fld id="{B2D899D2-8AF8-4E2A-BA68-F960FC261B5E}" type="datetimeFigureOut">
              <a:rPr lang="es-MX" smtClean="0"/>
              <a:pPr/>
              <a:t>04/02/2016</a:t>
            </a:fld>
            <a:endParaRPr lang="es-MX"/>
          </a:p>
        </p:txBody>
      </p:sp>
      <p:sp>
        <p:nvSpPr>
          <p:cNvPr id="5" name="4 Marcador de pie de página"/>
          <p:cNvSpPr>
            <a:spLocks noGrp="1"/>
          </p:cNvSpPr>
          <p:nvPr>
            <p:ph type="ftr" sz="quarter" idx="11"/>
          </p:nvPr>
        </p:nvSpPr>
        <p:spPr>
          <a:xfrm>
            <a:off x="3124200" y="6356350"/>
            <a:ext cx="2895600" cy="365125"/>
          </a:xfrm>
          <a:prstGeom prst="rect">
            <a:avLst/>
          </a:prstGeom>
        </p:spPr>
        <p:txBody>
          <a:bodyPr/>
          <a:lstStyle/>
          <a:p>
            <a:endParaRPr lang="es-MX"/>
          </a:p>
        </p:txBody>
      </p:sp>
      <p:sp>
        <p:nvSpPr>
          <p:cNvPr id="6" name="5 Marcador de número de diapositiva"/>
          <p:cNvSpPr>
            <a:spLocks noGrp="1"/>
          </p:cNvSpPr>
          <p:nvPr>
            <p:ph type="sldNum" sz="quarter" idx="12"/>
          </p:nvPr>
        </p:nvSpPr>
        <p:spPr/>
        <p:txBody>
          <a:bodyPr/>
          <a:lstStyle/>
          <a:p>
            <a:fld id="{C964E7C5-21EC-4DBE-B455-EC9DC616EB32}" type="slidenum">
              <a:rPr lang="es-MX" smtClean="0"/>
              <a:pPr/>
              <a:t>‹Nº›</a:t>
            </a:fld>
            <a:endParaRPr lang="es-MX"/>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a:prstGeom prst="rect">
            <a:avLst/>
          </a:prstGeom>
        </p:spPr>
        <p:txBody>
          <a:bodyPr/>
          <a:lstStyle/>
          <a:p>
            <a:r>
              <a:rPr lang="es-ES" smtClean="0"/>
              <a:t>Haga clic para modificar el estilo de título del patrón</a:t>
            </a:r>
            <a:endParaRPr lang="es-MX"/>
          </a:p>
        </p:txBody>
      </p:sp>
      <p:sp>
        <p:nvSpPr>
          <p:cNvPr id="3" name="2 Subtítulo"/>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MX"/>
          </a:p>
        </p:txBody>
      </p:sp>
      <p:sp>
        <p:nvSpPr>
          <p:cNvPr id="4" name="3 Marcador de fecha"/>
          <p:cNvSpPr>
            <a:spLocks noGrp="1"/>
          </p:cNvSpPr>
          <p:nvPr>
            <p:ph type="dt" sz="half" idx="10"/>
          </p:nvPr>
        </p:nvSpPr>
        <p:spPr>
          <a:xfrm>
            <a:off x="457200" y="6356350"/>
            <a:ext cx="2133600" cy="365125"/>
          </a:xfrm>
          <a:prstGeom prst="rect">
            <a:avLst/>
          </a:prstGeom>
        </p:spPr>
        <p:txBody>
          <a:bodyPr/>
          <a:lstStyle/>
          <a:p>
            <a:fld id="{B2D899D2-8AF8-4E2A-BA68-F960FC261B5E}" type="datetimeFigureOut">
              <a:rPr lang="es-MX" smtClean="0"/>
              <a:pPr/>
              <a:t>04/02/2016</a:t>
            </a:fld>
            <a:endParaRPr lang="es-MX"/>
          </a:p>
        </p:txBody>
      </p:sp>
      <p:sp>
        <p:nvSpPr>
          <p:cNvPr id="5" name="4 Marcador de pie de página"/>
          <p:cNvSpPr>
            <a:spLocks noGrp="1"/>
          </p:cNvSpPr>
          <p:nvPr>
            <p:ph type="ftr" sz="quarter" idx="11"/>
          </p:nvPr>
        </p:nvSpPr>
        <p:spPr>
          <a:xfrm>
            <a:off x="3124200" y="6356350"/>
            <a:ext cx="2895600" cy="365125"/>
          </a:xfrm>
          <a:prstGeom prst="rect">
            <a:avLst/>
          </a:prstGeom>
        </p:spPr>
        <p:txBody>
          <a:bodyPr/>
          <a:lstStyle/>
          <a:p>
            <a:endParaRPr lang="es-MX"/>
          </a:p>
        </p:txBody>
      </p:sp>
      <p:sp>
        <p:nvSpPr>
          <p:cNvPr id="6" name="5 Marcador de número de diapositiva"/>
          <p:cNvSpPr>
            <a:spLocks noGrp="1"/>
          </p:cNvSpPr>
          <p:nvPr>
            <p:ph type="sldNum" sz="quarter" idx="12"/>
          </p:nvPr>
        </p:nvSpPr>
        <p:spPr>
          <a:xfrm>
            <a:off x="8616640" y="6356350"/>
            <a:ext cx="370384" cy="365125"/>
          </a:xfrm>
          <a:prstGeom prst="rect">
            <a:avLst/>
          </a:prstGeom>
        </p:spPr>
        <p:txBody>
          <a:bodyPr/>
          <a:lstStyle/>
          <a:p>
            <a:fld id="{C964E7C5-21EC-4DBE-B455-EC9DC616EB32}" type="slidenum">
              <a:rPr lang="es-MX" smtClean="0"/>
              <a:pPr/>
              <a:t>‹Nº›</a:t>
            </a:fld>
            <a:endParaRPr lang="es-MX"/>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smtClean="0"/>
              <a:t>Haga clic para modificar el estilo de título del patrón</a:t>
            </a:r>
            <a:endParaRPr lang="es-MX"/>
          </a:p>
        </p:txBody>
      </p:sp>
      <p:sp>
        <p:nvSpPr>
          <p:cNvPr id="3" name="2 Marcador de contenido"/>
          <p:cNvSpPr>
            <a:spLocks noGrp="1"/>
          </p:cNvSpPr>
          <p:nvPr>
            <p:ph idx="1"/>
          </p:nvPr>
        </p:nvSpPr>
        <p:spPr>
          <a:xfrm>
            <a:off x="457200" y="1600200"/>
            <a:ext cx="8229600" cy="4525963"/>
          </a:xfrm>
          <a:prstGeom prst="rect">
            <a:avLst/>
          </a:prstGeo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fecha"/>
          <p:cNvSpPr>
            <a:spLocks noGrp="1"/>
          </p:cNvSpPr>
          <p:nvPr>
            <p:ph type="dt" sz="half" idx="10"/>
          </p:nvPr>
        </p:nvSpPr>
        <p:spPr>
          <a:xfrm>
            <a:off x="457200" y="6356350"/>
            <a:ext cx="2133600" cy="365125"/>
          </a:xfrm>
          <a:prstGeom prst="rect">
            <a:avLst/>
          </a:prstGeom>
        </p:spPr>
        <p:txBody>
          <a:bodyPr/>
          <a:lstStyle/>
          <a:p>
            <a:fld id="{B2D899D2-8AF8-4E2A-BA68-F960FC261B5E}" type="datetimeFigureOut">
              <a:rPr lang="es-MX" smtClean="0"/>
              <a:pPr/>
              <a:t>04/02/2016</a:t>
            </a:fld>
            <a:endParaRPr lang="es-MX"/>
          </a:p>
        </p:txBody>
      </p:sp>
      <p:sp>
        <p:nvSpPr>
          <p:cNvPr id="5" name="4 Marcador de pie de página"/>
          <p:cNvSpPr>
            <a:spLocks noGrp="1"/>
          </p:cNvSpPr>
          <p:nvPr>
            <p:ph type="ftr" sz="quarter" idx="11"/>
          </p:nvPr>
        </p:nvSpPr>
        <p:spPr>
          <a:xfrm>
            <a:off x="3124200" y="6356350"/>
            <a:ext cx="2895600" cy="365125"/>
          </a:xfrm>
          <a:prstGeom prst="rect">
            <a:avLst/>
          </a:prstGeom>
        </p:spPr>
        <p:txBody>
          <a:bodyPr/>
          <a:lstStyle/>
          <a:p>
            <a:endParaRPr lang="es-MX"/>
          </a:p>
        </p:txBody>
      </p:sp>
      <p:sp>
        <p:nvSpPr>
          <p:cNvPr id="6" name="5 Marcador de número de diapositiva"/>
          <p:cNvSpPr>
            <a:spLocks noGrp="1"/>
          </p:cNvSpPr>
          <p:nvPr>
            <p:ph type="sldNum" sz="quarter" idx="12"/>
          </p:nvPr>
        </p:nvSpPr>
        <p:spPr>
          <a:xfrm>
            <a:off x="8616640" y="6356350"/>
            <a:ext cx="370384" cy="365125"/>
          </a:xfrm>
          <a:prstGeom prst="rect">
            <a:avLst/>
          </a:prstGeom>
        </p:spPr>
        <p:txBody>
          <a:bodyPr/>
          <a:lstStyle/>
          <a:p>
            <a:fld id="{C964E7C5-21EC-4DBE-B455-EC9DC616EB32}" type="slidenum">
              <a:rPr lang="es-MX" smtClean="0"/>
              <a:pPr/>
              <a:t>‹Nº›</a:t>
            </a:fld>
            <a:endParaRPr lang="es-MX"/>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 smtClean="0"/>
              <a:t>Haga clic para modificar el estilo de título del patrón</a:t>
            </a:r>
            <a:endParaRPr lang="es-MX"/>
          </a:p>
        </p:txBody>
      </p:sp>
      <p:sp>
        <p:nvSpPr>
          <p:cNvPr id="3" name="2 Marcador de texto"/>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a:xfrm>
            <a:off x="457200" y="6356350"/>
            <a:ext cx="2133600" cy="365125"/>
          </a:xfrm>
          <a:prstGeom prst="rect">
            <a:avLst/>
          </a:prstGeom>
        </p:spPr>
        <p:txBody>
          <a:bodyPr/>
          <a:lstStyle/>
          <a:p>
            <a:fld id="{B2D899D2-8AF8-4E2A-BA68-F960FC261B5E}" type="datetimeFigureOut">
              <a:rPr lang="es-MX" smtClean="0"/>
              <a:pPr/>
              <a:t>04/02/2016</a:t>
            </a:fld>
            <a:endParaRPr lang="es-MX"/>
          </a:p>
        </p:txBody>
      </p:sp>
      <p:sp>
        <p:nvSpPr>
          <p:cNvPr id="5" name="4 Marcador de pie de página"/>
          <p:cNvSpPr>
            <a:spLocks noGrp="1"/>
          </p:cNvSpPr>
          <p:nvPr>
            <p:ph type="ftr" sz="quarter" idx="11"/>
          </p:nvPr>
        </p:nvSpPr>
        <p:spPr>
          <a:xfrm>
            <a:off x="3124200" y="6356350"/>
            <a:ext cx="2895600" cy="365125"/>
          </a:xfrm>
          <a:prstGeom prst="rect">
            <a:avLst/>
          </a:prstGeom>
        </p:spPr>
        <p:txBody>
          <a:bodyPr/>
          <a:lstStyle/>
          <a:p>
            <a:endParaRPr lang="es-MX"/>
          </a:p>
        </p:txBody>
      </p:sp>
      <p:sp>
        <p:nvSpPr>
          <p:cNvPr id="6" name="5 Marcador de número de diapositiva"/>
          <p:cNvSpPr>
            <a:spLocks noGrp="1"/>
          </p:cNvSpPr>
          <p:nvPr>
            <p:ph type="sldNum" sz="quarter" idx="12"/>
          </p:nvPr>
        </p:nvSpPr>
        <p:spPr>
          <a:xfrm>
            <a:off x="8616640" y="6356350"/>
            <a:ext cx="370384" cy="365125"/>
          </a:xfrm>
          <a:prstGeom prst="rect">
            <a:avLst/>
          </a:prstGeom>
        </p:spPr>
        <p:txBody>
          <a:bodyPr/>
          <a:lstStyle/>
          <a:p>
            <a:fld id="{C964E7C5-21EC-4DBE-B455-EC9DC616EB32}" type="slidenum">
              <a:rPr lang="es-MX" smtClean="0"/>
              <a:pPr/>
              <a:t>‹Nº›</a:t>
            </a:fld>
            <a:endParaRPr lang="es-MX"/>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smtClean="0"/>
              <a:t>Haga clic para modificar el estilo de título del patrón</a:t>
            </a:r>
            <a:endParaRPr lang="es-MX"/>
          </a:p>
        </p:txBody>
      </p:sp>
      <p:sp>
        <p:nvSpPr>
          <p:cNvPr id="3" name="2 Marcador de contenido"/>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contenido"/>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4 Marcador de fecha"/>
          <p:cNvSpPr>
            <a:spLocks noGrp="1"/>
          </p:cNvSpPr>
          <p:nvPr>
            <p:ph type="dt" sz="half" idx="10"/>
          </p:nvPr>
        </p:nvSpPr>
        <p:spPr>
          <a:xfrm>
            <a:off x="457200" y="6356350"/>
            <a:ext cx="2133600" cy="365125"/>
          </a:xfrm>
          <a:prstGeom prst="rect">
            <a:avLst/>
          </a:prstGeom>
        </p:spPr>
        <p:txBody>
          <a:bodyPr/>
          <a:lstStyle/>
          <a:p>
            <a:fld id="{B2D899D2-8AF8-4E2A-BA68-F960FC261B5E}" type="datetimeFigureOut">
              <a:rPr lang="es-MX" smtClean="0"/>
              <a:pPr/>
              <a:t>04/02/2016</a:t>
            </a:fld>
            <a:endParaRPr lang="es-MX"/>
          </a:p>
        </p:txBody>
      </p:sp>
      <p:sp>
        <p:nvSpPr>
          <p:cNvPr id="6" name="5 Marcador de pie de página"/>
          <p:cNvSpPr>
            <a:spLocks noGrp="1"/>
          </p:cNvSpPr>
          <p:nvPr>
            <p:ph type="ftr" sz="quarter" idx="11"/>
          </p:nvPr>
        </p:nvSpPr>
        <p:spPr>
          <a:xfrm>
            <a:off x="3124200" y="6356350"/>
            <a:ext cx="2895600" cy="365125"/>
          </a:xfrm>
          <a:prstGeom prst="rect">
            <a:avLst/>
          </a:prstGeom>
        </p:spPr>
        <p:txBody>
          <a:bodyPr/>
          <a:lstStyle/>
          <a:p>
            <a:endParaRPr lang="es-MX"/>
          </a:p>
        </p:txBody>
      </p:sp>
      <p:sp>
        <p:nvSpPr>
          <p:cNvPr id="7" name="6 Marcador de número de diapositiva"/>
          <p:cNvSpPr>
            <a:spLocks noGrp="1"/>
          </p:cNvSpPr>
          <p:nvPr>
            <p:ph type="sldNum" sz="quarter" idx="12"/>
          </p:nvPr>
        </p:nvSpPr>
        <p:spPr>
          <a:xfrm>
            <a:off x="8616640" y="6356350"/>
            <a:ext cx="370384" cy="365125"/>
          </a:xfrm>
          <a:prstGeom prst="rect">
            <a:avLst/>
          </a:prstGeom>
        </p:spPr>
        <p:txBody>
          <a:bodyPr/>
          <a:lstStyle/>
          <a:p>
            <a:fld id="{C964E7C5-21EC-4DBE-B455-EC9DC616EB32}" type="slidenum">
              <a:rPr lang="es-MX" smtClean="0"/>
              <a:pPr/>
              <a:t>‹Nº›</a:t>
            </a:fld>
            <a:endParaRPr lang="es-MX"/>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lvl1pPr>
              <a:defRPr/>
            </a:lvl1pPr>
          </a:lstStyle>
          <a:p>
            <a:r>
              <a:rPr lang="es-ES" smtClean="0"/>
              <a:t>Haga clic para modificar el estilo de título del patrón</a:t>
            </a:r>
            <a:endParaRPr lang="es-MX"/>
          </a:p>
        </p:txBody>
      </p:sp>
      <p:sp>
        <p:nvSpPr>
          <p:cNvPr id="3" name="2 Marcador de texto"/>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4 Marcador de texto"/>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7" name="6 Marcador de fecha"/>
          <p:cNvSpPr>
            <a:spLocks noGrp="1"/>
          </p:cNvSpPr>
          <p:nvPr>
            <p:ph type="dt" sz="half" idx="10"/>
          </p:nvPr>
        </p:nvSpPr>
        <p:spPr>
          <a:xfrm>
            <a:off x="457200" y="6356350"/>
            <a:ext cx="2133600" cy="365125"/>
          </a:xfrm>
          <a:prstGeom prst="rect">
            <a:avLst/>
          </a:prstGeom>
        </p:spPr>
        <p:txBody>
          <a:bodyPr/>
          <a:lstStyle/>
          <a:p>
            <a:fld id="{B2D899D2-8AF8-4E2A-BA68-F960FC261B5E}" type="datetimeFigureOut">
              <a:rPr lang="es-MX" smtClean="0"/>
              <a:pPr/>
              <a:t>04/02/2016</a:t>
            </a:fld>
            <a:endParaRPr lang="es-MX"/>
          </a:p>
        </p:txBody>
      </p:sp>
      <p:sp>
        <p:nvSpPr>
          <p:cNvPr id="8" name="7 Marcador de pie de página"/>
          <p:cNvSpPr>
            <a:spLocks noGrp="1"/>
          </p:cNvSpPr>
          <p:nvPr>
            <p:ph type="ftr" sz="quarter" idx="11"/>
          </p:nvPr>
        </p:nvSpPr>
        <p:spPr>
          <a:xfrm>
            <a:off x="3124200" y="6356350"/>
            <a:ext cx="2895600" cy="365125"/>
          </a:xfrm>
          <a:prstGeom prst="rect">
            <a:avLst/>
          </a:prstGeom>
        </p:spPr>
        <p:txBody>
          <a:bodyPr/>
          <a:lstStyle/>
          <a:p>
            <a:endParaRPr lang="es-MX"/>
          </a:p>
        </p:txBody>
      </p:sp>
      <p:sp>
        <p:nvSpPr>
          <p:cNvPr id="9" name="8 Marcador de número de diapositiva"/>
          <p:cNvSpPr>
            <a:spLocks noGrp="1"/>
          </p:cNvSpPr>
          <p:nvPr>
            <p:ph type="sldNum" sz="quarter" idx="12"/>
          </p:nvPr>
        </p:nvSpPr>
        <p:spPr>
          <a:xfrm>
            <a:off x="8616640" y="6356350"/>
            <a:ext cx="370384" cy="365125"/>
          </a:xfrm>
          <a:prstGeom prst="rect">
            <a:avLst/>
          </a:prstGeom>
        </p:spPr>
        <p:txBody>
          <a:bodyPr/>
          <a:lstStyle/>
          <a:p>
            <a:fld id="{C964E7C5-21EC-4DBE-B455-EC9DC616EB32}" type="slidenum">
              <a:rPr lang="es-MX" smtClean="0"/>
              <a:pPr/>
              <a:t>‹Nº›</a:t>
            </a:fld>
            <a:endParaRPr lang="es-MX"/>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smtClean="0"/>
              <a:t>Haga clic para modificar el estilo de título del patrón</a:t>
            </a:r>
            <a:endParaRPr lang="es-MX"/>
          </a:p>
        </p:txBody>
      </p:sp>
      <p:sp>
        <p:nvSpPr>
          <p:cNvPr id="3" name="2 Marcador de fecha"/>
          <p:cNvSpPr>
            <a:spLocks noGrp="1"/>
          </p:cNvSpPr>
          <p:nvPr>
            <p:ph type="dt" sz="half" idx="10"/>
          </p:nvPr>
        </p:nvSpPr>
        <p:spPr>
          <a:xfrm>
            <a:off x="457200" y="6356350"/>
            <a:ext cx="2133600" cy="365125"/>
          </a:xfrm>
          <a:prstGeom prst="rect">
            <a:avLst/>
          </a:prstGeom>
        </p:spPr>
        <p:txBody>
          <a:bodyPr/>
          <a:lstStyle/>
          <a:p>
            <a:fld id="{B2D899D2-8AF8-4E2A-BA68-F960FC261B5E}" type="datetimeFigureOut">
              <a:rPr lang="es-MX" smtClean="0"/>
              <a:pPr/>
              <a:t>04/02/2016</a:t>
            </a:fld>
            <a:endParaRPr lang="es-MX"/>
          </a:p>
        </p:txBody>
      </p:sp>
      <p:sp>
        <p:nvSpPr>
          <p:cNvPr id="4" name="3 Marcador de pie de página"/>
          <p:cNvSpPr>
            <a:spLocks noGrp="1"/>
          </p:cNvSpPr>
          <p:nvPr>
            <p:ph type="ftr" sz="quarter" idx="11"/>
          </p:nvPr>
        </p:nvSpPr>
        <p:spPr>
          <a:xfrm>
            <a:off x="3124200" y="6356350"/>
            <a:ext cx="2895600" cy="365125"/>
          </a:xfrm>
          <a:prstGeom prst="rect">
            <a:avLst/>
          </a:prstGeom>
        </p:spPr>
        <p:txBody>
          <a:bodyPr/>
          <a:lstStyle/>
          <a:p>
            <a:endParaRPr lang="es-MX"/>
          </a:p>
        </p:txBody>
      </p:sp>
      <p:sp>
        <p:nvSpPr>
          <p:cNvPr id="5" name="4 Marcador de número de diapositiva"/>
          <p:cNvSpPr>
            <a:spLocks noGrp="1"/>
          </p:cNvSpPr>
          <p:nvPr>
            <p:ph type="sldNum" sz="quarter" idx="12"/>
          </p:nvPr>
        </p:nvSpPr>
        <p:spPr>
          <a:xfrm>
            <a:off x="8616640" y="6356350"/>
            <a:ext cx="370384" cy="365125"/>
          </a:xfrm>
          <a:prstGeom prst="rect">
            <a:avLst/>
          </a:prstGeom>
        </p:spPr>
        <p:txBody>
          <a:bodyPr/>
          <a:lstStyle/>
          <a:p>
            <a:fld id="{C964E7C5-21EC-4DBE-B455-EC9DC616EB32}" type="slidenum">
              <a:rPr lang="es-MX" smtClean="0"/>
              <a:pPr/>
              <a:t>‹Nº›</a:t>
            </a:fld>
            <a:endParaRPr lang="es-MX"/>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a:xfrm>
            <a:off x="457200" y="6356350"/>
            <a:ext cx="2133600" cy="365125"/>
          </a:xfrm>
          <a:prstGeom prst="rect">
            <a:avLst/>
          </a:prstGeom>
        </p:spPr>
        <p:txBody>
          <a:bodyPr/>
          <a:lstStyle/>
          <a:p>
            <a:fld id="{B2D899D2-8AF8-4E2A-BA68-F960FC261B5E}" type="datetimeFigureOut">
              <a:rPr lang="es-MX" smtClean="0"/>
              <a:pPr/>
              <a:t>04/02/2016</a:t>
            </a:fld>
            <a:endParaRPr lang="es-MX"/>
          </a:p>
        </p:txBody>
      </p:sp>
      <p:sp>
        <p:nvSpPr>
          <p:cNvPr id="3" name="2 Marcador de pie de página"/>
          <p:cNvSpPr>
            <a:spLocks noGrp="1"/>
          </p:cNvSpPr>
          <p:nvPr>
            <p:ph type="ftr" sz="quarter" idx="11"/>
          </p:nvPr>
        </p:nvSpPr>
        <p:spPr>
          <a:xfrm>
            <a:off x="3124200" y="6356350"/>
            <a:ext cx="2895600" cy="365125"/>
          </a:xfrm>
          <a:prstGeom prst="rect">
            <a:avLst/>
          </a:prstGeom>
        </p:spPr>
        <p:txBody>
          <a:bodyPr/>
          <a:lstStyle/>
          <a:p>
            <a:endParaRPr lang="es-MX"/>
          </a:p>
        </p:txBody>
      </p:sp>
      <p:sp>
        <p:nvSpPr>
          <p:cNvPr id="4" name="3 Marcador de número de diapositiva"/>
          <p:cNvSpPr>
            <a:spLocks noGrp="1"/>
          </p:cNvSpPr>
          <p:nvPr>
            <p:ph type="sldNum" sz="quarter" idx="12"/>
          </p:nvPr>
        </p:nvSpPr>
        <p:spPr>
          <a:xfrm>
            <a:off x="8616640" y="6356350"/>
            <a:ext cx="370384" cy="365125"/>
          </a:xfrm>
          <a:prstGeom prst="rect">
            <a:avLst/>
          </a:prstGeom>
        </p:spPr>
        <p:txBody>
          <a:bodyPr/>
          <a:lstStyle/>
          <a:p>
            <a:fld id="{C964E7C5-21EC-4DBE-B455-EC9DC616EB32}" type="slidenum">
              <a:rPr lang="es-MX" smtClean="0"/>
              <a:pPr/>
              <a:t>‹Nº›</a:t>
            </a:fld>
            <a:endParaRPr lang="es-MX"/>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 smtClean="0"/>
              <a:t>Haga clic para modificar el estilo de título del patrón</a:t>
            </a:r>
            <a:endParaRPr lang="es-MX"/>
          </a:p>
        </p:txBody>
      </p:sp>
      <p:sp>
        <p:nvSpPr>
          <p:cNvPr id="3" name="2 Marcador de contenido"/>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texto"/>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a:xfrm>
            <a:off x="457200" y="6356350"/>
            <a:ext cx="2133600" cy="365125"/>
          </a:xfrm>
          <a:prstGeom prst="rect">
            <a:avLst/>
          </a:prstGeom>
        </p:spPr>
        <p:txBody>
          <a:bodyPr/>
          <a:lstStyle/>
          <a:p>
            <a:fld id="{B2D899D2-8AF8-4E2A-BA68-F960FC261B5E}" type="datetimeFigureOut">
              <a:rPr lang="es-MX" smtClean="0"/>
              <a:pPr/>
              <a:t>04/02/2016</a:t>
            </a:fld>
            <a:endParaRPr lang="es-MX"/>
          </a:p>
        </p:txBody>
      </p:sp>
      <p:sp>
        <p:nvSpPr>
          <p:cNvPr id="6" name="5 Marcador de pie de página"/>
          <p:cNvSpPr>
            <a:spLocks noGrp="1"/>
          </p:cNvSpPr>
          <p:nvPr>
            <p:ph type="ftr" sz="quarter" idx="11"/>
          </p:nvPr>
        </p:nvSpPr>
        <p:spPr>
          <a:xfrm>
            <a:off x="3124200" y="6356350"/>
            <a:ext cx="2895600" cy="365125"/>
          </a:xfrm>
          <a:prstGeom prst="rect">
            <a:avLst/>
          </a:prstGeom>
        </p:spPr>
        <p:txBody>
          <a:bodyPr/>
          <a:lstStyle/>
          <a:p>
            <a:endParaRPr lang="es-MX"/>
          </a:p>
        </p:txBody>
      </p:sp>
      <p:sp>
        <p:nvSpPr>
          <p:cNvPr id="7" name="6 Marcador de número de diapositiva"/>
          <p:cNvSpPr>
            <a:spLocks noGrp="1"/>
          </p:cNvSpPr>
          <p:nvPr>
            <p:ph type="sldNum" sz="quarter" idx="12"/>
          </p:nvPr>
        </p:nvSpPr>
        <p:spPr>
          <a:xfrm>
            <a:off x="8616640" y="6356350"/>
            <a:ext cx="370384" cy="365125"/>
          </a:xfrm>
          <a:prstGeom prst="rect">
            <a:avLst/>
          </a:prstGeom>
        </p:spPr>
        <p:txBody>
          <a:bodyPr/>
          <a:lstStyle/>
          <a:p>
            <a:fld id="{C964E7C5-21EC-4DBE-B455-EC9DC616EB32}" type="slidenum">
              <a:rPr lang="es-MX" smtClean="0"/>
              <a:pPr/>
              <a:t>‹Nº›</a:t>
            </a:fld>
            <a:endParaRPr lang="es-MX"/>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smtClean="0"/>
              <a:t>Haga clic para modificar el estilo de título del patrón</a:t>
            </a:r>
            <a:endParaRPr lang="es-MX"/>
          </a:p>
        </p:txBody>
      </p:sp>
      <p:sp>
        <p:nvSpPr>
          <p:cNvPr id="3" name="2 Marcador de contenido"/>
          <p:cNvSpPr>
            <a:spLocks noGrp="1"/>
          </p:cNvSpPr>
          <p:nvPr>
            <p:ph idx="1"/>
          </p:nvPr>
        </p:nvSpPr>
        <p:spPr>
          <a:xfrm>
            <a:off x="457200" y="1600200"/>
            <a:ext cx="8229600" cy="4525963"/>
          </a:xfrm>
          <a:prstGeom prst="rect">
            <a:avLst/>
          </a:prstGeo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fecha"/>
          <p:cNvSpPr>
            <a:spLocks noGrp="1"/>
          </p:cNvSpPr>
          <p:nvPr>
            <p:ph type="dt" sz="half" idx="10"/>
          </p:nvPr>
        </p:nvSpPr>
        <p:spPr>
          <a:xfrm>
            <a:off x="457200" y="6356350"/>
            <a:ext cx="2133600" cy="365125"/>
          </a:xfrm>
          <a:prstGeom prst="rect">
            <a:avLst/>
          </a:prstGeom>
        </p:spPr>
        <p:txBody>
          <a:bodyPr/>
          <a:lstStyle/>
          <a:p>
            <a:fld id="{B2D899D2-8AF8-4E2A-BA68-F960FC261B5E}" type="datetimeFigureOut">
              <a:rPr lang="es-MX" smtClean="0"/>
              <a:pPr/>
              <a:t>04/02/2016</a:t>
            </a:fld>
            <a:endParaRPr lang="es-MX"/>
          </a:p>
        </p:txBody>
      </p:sp>
      <p:sp>
        <p:nvSpPr>
          <p:cNvPr id="5" name="4 Marcador de pie de página"/>
          <p:cNvSpPr>
            <a:spLocks noGrp="1"/>
          </p:cNvSpPr>
          <p:nvPr>
            <p:ph type="ftr" sz="quarter" idx="11"/>
          </p:nvPr>
        </p:nvSpPr>
        <p:spPr>
          <a:xfrm>
            <a:off x="3124200" y="6356350"/>
            <a:ext cx="2895600" cy="365125"/>
          </a:xfrm>
          <a:prstGeom prst="rect">
            <a:avLst/>
          </a:prstGeom>
        </p:spPr>
        <p:txBody>
          <a:bodyPr/>
          <a:lstStyle/>
          <a:p>
            <a:endParaRPr lang="es-MX"/>
          </a:p>
        </p:txBody>
      </p:sp>
      <p:sp>
        <p:nvSpPr>
          <p:cNvPr id="6" name="5 Marcador de número de diapositiva"/>
          <p:cNvSpPr>
            <a:spLocks noGrp="1"/>
          </p:cNvSpPr>
          <p:nvPr>
            <p:ph type="sldNum" sz="quarter" idx="12"/>
          </p:nvPr>
        </p:nvSpPr>
        <p:spPr/>
        <p:txBody>
          <a:bodyPr/>
          <a:lstStyle/>
          <a:p>
            <a:fld id="{C964E7C5-21EC-4DBE-B455-EC9DC616EB32}" type="slidenum">
              <a:rPr lang="es-MX" smtClean="0"/>
              <a:pPr/>
              <a:t>‹Nº›</a:t>
            </a:fld>
            <a:endParaRPr lang="es-MX"/>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 smtClean="0"/>
              <a:t>Haga clic para modificar el estilo de título del patrón</a:t>
            </a:r>
            <a:endParaRPr lang="es-MX"/>
          </a:p>
        </p:txBody>
      </p:sp>
      <p:sp>
        <p:nvSpPr>
          <p:cNvPr id="3" name="2 Marcador de posición de imagen"/>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3 Marcador de texto"/>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a:xfrm>
            <a:off x="457200" y="6356350"/>
            <a:ext cx="2133600" cy="365125"/>
          </a:xfrm>
          <a:prstGeom prst="rect">
            <a:avLst/>
          </a:prstGeom>
        </p:spPr>
        <p:txBody>
          <a:bodyPr/>
          <a:lstStyle/>
          <a:p>
            <a:fld id="{B2D899D2-8AF8-4E2A-BA68-F960FC261B5E}" type="datetimeFigureOut">
              <a:rPr lang="es-MX" smtClean="0"/>
              <a:pPr/>
              <a:t>04/02/2016</a:t>
            </a:fld>
            <a:endParaRPr lang="es-MX"/>
          </a:p>
        </p:txBody>
      </p:sp>
      <p:sp>
        <p:nvSpPr>
          <p:cNvPr id="6" name="5 Marcador de pie de página"/>
          <p:cNvSpPr>
            <a:spLocks noGrp="1"/>
          </p:cNvSpPr>
          <p:nvPr>
            <p:ph type="ftr" sz="quarter" idx="11"/>
          </p:nvPr>
        </p:nvSpPr>
        <p:spPr>
          <a:xfrm>
            <a:off x="3124200" y="6356350"/>
            <a:ext cx="2895600" cy="365125"/>
          </a:xfrm>
          <a:prstGeom prst="rect">
            <a:avLst/>
          </a:prstGeom>
        </p:spPr>
        <p:txBody>
          <a:bodyPr/>
          <a:lstStyle/>
          <a:p>
            <a:endParaRPr lang="es-MX"/>
          </a:p>
        </p:txBody>
      </p:sp>
      <p:sp>
        <p:nvSpPr>
          <p:cNvPr id="7" name="6 Marcador de número de diapositiva"/>
          <p:cNvSpPr>
            <a:spLocks noGrp="1"/>
          </p:cNvSpPr>
          <p:nvPr>
            <p:ph type="sldNum" sz="quarter" idx="12"/>
          </p:nvPr>
        </p:nvSpPr>
        <p:spPr>
          <a:xfrm>
            <a:off x="8616640" y="6356350"/>
            <a:ext cx="370384" cy="365125"/>
          </a:xfrm>
          <a:prstGeom prst="rect">
            <a:avLst/>
          </a:prstGeom>
        </p:spPr>
        <p:txBody>
          <a:bodyPr/>
          <a:lstStyle/>
          <a:p>
            <a:fld id="{C964E7C5-21EC-4DBE-B455-EC9DC616EB32}" type="slidenum">
              <a:rPr lang="es-MX" smtClean="0"/>
              <a:pPr/>
              <a:t>‹Nº›</a:t>
            </a:fld>
            <a:endParaRPr lang="es-MX"/>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smtClean="0"/>
              <a:t>Haga clic para modificar el estilo de título del patrón</a:t>
            </a:r>
            <a:endParaRPr lang="es-MX"/>
          </a:p>
        </p:txBody>
      </p:sp>
      <p:sp>
        <p:nvSpPr>
          <p:cNvPr id="3" name="2 Marcador de texto vertical"/>
          <p:cNvSpPr>
            <a:spLocks noGrp="1"/>
          </p:cNvSpPr>
          <p:nvPr>
            <p:ph type="body" orient="vert" idx="1"/>
          </p:nvPr>
        </p:nvSpPr>
        <p:spPr>
          <a:xfrm>
            <a:off x="457200" y="1600200"/>
            <a:ext cx="8229600" cy="4525963"/>
          </a:xfrm>
          <a:prstGeom prst="rect">
            <a:avLst/>
          </a:prstGeo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fecha"/>
          <p:cNvSpPr>
            <a:spLocks noGrp="1"/>
          </p:cNvSpPr>
          <p:nvPr>
            <p:ph type="dt" sz="half" idx="10"/>
          </p:nvPr>
        </p:nvSpPr>
        <p:spPr>
          <a:xfrm>
            <a:off x="457200" y="6356350"/>
            <a:ext cx="2133600" cy="365125"/>
          </a:xfrm>
          <a:prstGeom prst="rect">
            <a:avLst/>
          </a:prstGeom>
        </p:spPr>
        <p:txBody>
          <a:bodyPr/>
          <a:lstStyle/>
          <a:p>
            <a:fld id="{B2D899D2-8AF8-4E2A-BA68-F960FC261B5E}" type="datetimeFigureOut">
              <a:rPr lang="es-MX" smtClean="0"/>
              <a:pPr/>
              <a:t>04/02/2016</a:t>
            </a:fld>
            <a:endParaRPr lang="es-MX"/>
          </a:p>
        </p:txBody>
      </p:sp>
      <p:sp>
        <p:nvSpPr>
          <p:cNvPr id="5" name="4 Marcador de pie de página"/>
          <p:cNvSpPr>
            <a:spLocks noGrp="1"/>
          </p:cNvSpPr>
          <p:nvPr>
            <p:ph type="ftr" sz="quarter" idx="11"/>
          </p:nvPr>
        </p:nvSpPr>
        <p:spPr>
          <a:xfrm>
            <a:off x="3124200" y="6356350"/>
            <a:ext cx="2895600" cy="365125"/>
          </a:xfrm>
          <a:prstGeom prst="rect">
            <a:avLst/>
          </a:prstGeom>
        </p:spPr>
        <p:txBody>
          <a:bodyPr/>
          <a:lstStyle/>
          <a:p>
            <a:endParaRPr lang="es-MX"/>
          </a:p>
        </p:txBody>
      </p:sp>
      <p:sp>
        <p:nvSpPr>
          <p:cNvPr id="6" name="5 Marcador de número de diapositiva"/>
          <p:cNvSpPr>
            <a:spLocks noGrp="1"/>
          </p:cNvSpPr>
          <p:nvPr>
            <p:ph type="sldNum" sz="quarter" idx="12"/>
          </p:nvPr>
        </p:nvSpPr>
        <p:spPr>
          <a:xfrm>
            <a:off x="8616640" y="6356350"/>
            <a:ext cx="370384" cy="365125"/>
          </a:xfrm>
          <a:prstGeom prst="rect">
            <a:avLst/>
          </a:prstGeom>
        </p:spPr>
        <p:txBody>
          <a:bodyPr/>
          <a:lstStyle/>
          <a:p>
            <a:fld id="{C964E7C5-21EC-4DBE-B455-EC9DC616EB32}" type="slidenum">
              <a:rPr lang="es-MX" smtClean="0"/>
              <a:pPr/>
              <a:t>‹Nº›</a:t>
            </a:fld>
            <a:endParaRPr lang="es-MX"/>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a:prstGeom prst="rect">
            <a:avLst/>
          </a:prstGeom>
        </p:spPr>
        <p:txBody>
          <a:bodyPr vert="eaVert"/>
          <a:lstStyle/>
          <a:p>
            <a:r>
              <a:rPr lang="es-ES" smtClean="0"/>
              <a:t>Haga clic para modificar el estilo de título del patrón</a:t>
            </a:r>
            <a:endParaRPr lang="es-MX"/>
          </a:p>
        </p:txBody>
      </p:sp>
      <p:sp>
        <p:nvSpPr>
          <p:cNvPr id="3" name="2 Marcador de texto vertical"/>
          <p:cNvSpPr>
            <a:spLocks noGrp="1"/>
          </p:cNvSpPr>
          <p:nvPr>
            <p:ph type="body" orient="vert" idx="1"/>
          </p:nvPr>
        </p:nvSpPr>
        <p:spPr>
          <a:xfrm>
            <a:off x="457200" y="274638"/>
            <a:ext cx="6019800" cy="5851525"/>
          </a:xfrm>
          <a:prstGeom prst="rect">
            <a:avLst/>
          </a:prstGeo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fecha"/>
          <p:cNvSpPr>
            <a:spLocks noGrp="1"/>
          </p:cNvSpPr>
          <p:nvPr>
            <p:ph type="dt" sz="half" idx="10"/>
          </p:nvPr>
        </p:nvSpPr>
        <p:spPr>
          <a:xfrm>
            <a:off x="457200" y="6356350"/>
            <a:ext cx="2133600" cy="365125"/>
          </a:xfrm>
          <a:prstGeom prst="rect">
            <a:avLst/>
          </a:prstGeom>
        </p:spPr>
        <p:txBody>
          <a:bodyPr/>
          <a:lstStyle/>
          <a:p>
            <a:fld id="{B2D899D2-8AF8-4E2A-BA68-F960FC261B5E}" type="datetimeFigureOut">
              <a:rPr lang="es-MX" smtClean="0"/>
              <a:pPr/>
              <a:t>04/02/2016</a:t>
            </a:fld>
            <a:endParaRPr lang="es-MX"/>
          </a:p>
        </p:txBody>
      </p:sp>
      <p:sp>
        <p:nvSpPr>
          <p:cNvPr id="5" name="4 Marcador de pie de página"/>
          <p:cNvSpPr>
            <a:spLocks noGrp="1"/>
          </p:cNvSpPr>
          <p:nvPr>
            <p:ph type="ftr" sz="quarter" idx="11"/>
          </p:nvPr>
        </p:nvSpPr>
        <p:spPr>
          <a:xfrm>
            <a:off x="3124200" y="6356350"/>
            <a:ext cx="2895600" cy="365125"/>
          </a:xfrm>
          <a:prstGeom prst="rect">
            <a:avLst/>
          </a:prstGeom>
        </p:spPr>
        <p:txBody>
          <a:bodyPr/>
          <a:lstStyle/>
          <a:p>
            <a:endParaRPr lang="es-MX"/>
          </a:p>
        </p:txBody>
      </p:sp>
      <p:sp>
        <p:nvSpPr>
          <p:cNvPr id="6" name="5 Marcador de número de diapositiva"/>
          <p:cNvSpPr>
            <a:spLocks noGrp="1"/>
          </p:cNvSpPr>
          <p:nvPr>
            <p:ph type="sldNum" sz="quarter" idx="12"/>
          </p:nvPr>
        </p:nvSpPr>
        <p:spPr>
          <a:xfrm>
            <a:off x="8616640" y="6356350"/>
            <a:ext cx="370384" cy="365125"/>
          </a:xfrm>
          <a:prstGeom prst="rect">
            <a:avLst/>
          </a:prstGeom>
        </p:spPr>
        <p:txBody>
          <a:bodyPr/>
          <a:lstStyle/>
          <a:p>
            <a:fld id="{C964E7C5-21EC-4DBE-B455-EC9DC616EB32}" type="slidenum">
              <a:rPr lang="es-MX" smtClean="0"/>
              <a:pPr/>
              <a:t>‹Nº›</a:t>
            </a:fld>
            <a:endParaRPr lang="es-MX"/>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43000" y="1122363"/>
            <a:ext cx="6858000" cy="2387600"/>
          </a:xfrm>
        </p:spPr>
        <p:txBody>
          <a:bodyPr anchor="b"/>
          <a:lstStyle>
            <a:lvl1pPr algn="ctr">
              <a:defRPr sz="4500"/>
            </a:lvl1pPr>
          </a:lstStyle>
          <a:p>
            <a:r>
              <a:rPr lang="es-ES" smtClean="0"/>
              <a:t>Haga clic para modificar el estilo de título del patrón</a:t>
            </a:r>
            <a:endParaRPr lang="es-MX"/>
          </a:p>
        </p:txBody>
      </p:sp>
      <p:sp>
        <p:nvSpPr>
          <p:cNvPr id="3" name="Subtítulo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smtClean="0"/>
              <a:t>Haga clic para modificar el estilo de subtítulo del patrón</a:t>
            </a:r>
            <a:endParaRPr lang="es-MX"/>
          </a:p>
        </p:txBody>
      </p:sp>
      <p:sp>
        <p:nvSpPr>
          <p:cNvPr id="4" name="Marcador de fecha 3"/>
          <p:cNvSpPr>
            <a:spLocks noGrp="1"/>
          </p:cNvSpPr>
          <p:nvPr>
            <p:ph type="dt" sz="half" idx="10"/>
          </p:nvPr>
        </p:nvSpPr>
        <p:spPr/>
        <p:txBody>
          <a:bodyPr/>
          <a:lstStyle/>
          <a:p>
            <a:fld id="{B2D899D2-8AF8-4E2A-BA68-F960FC261B5E}" type="datetimeFigureOut">
              <a:rPr lang="es-MX" smtClean="0"/>
              <a:pPr/>
              <a:t>04/02/2016</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C964E7C5-21EC-4DBE-B455-EC9DC616EB32}" type="slidenum">
              <a:rPr lang="es-MX" smtClean="0"/>
              <a:pPr/>
              <a:t>‹Nº›</a:t>
            </a:fld>
            <a:endParaRPr lang="es-MX"/>
          </a:p>
        </p:txBody>
      </p:sp>
    </p:spTree>
    <p:extLst>
      <p:ext uri="{BB962C8B-B14F-4D97-AF65-F5344CB8AC3E}">
        <p14:creationId xmlns:p14="http://schemas.microsoft.com/office/powerpoint/2010/main" val="32826187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10"/>
          </p:nvPr>
        </p:nvSpPr>
        <p:spPr/>
        <p:txBody>
          <a:bodyPr/>
          <a:lstStyle/>
          <a:p>
            <a:fld id="{B2D899D2-8AF8-4E2A-BA68-F960FC261B5E}" type="datetimeFigureOut">
              <a:rPr lang="es-MX" smtClean="0"/>
              <a:pPr/>
              <a:t>04/02/2016</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C964E7C5-21EC-4DBE-B455-EC9DC616EB32}" type="slidenum">
              <a:rPr lang="es-MX" smtClean="0"/>
              <a:pPr/>
              <a:t>‹Nº›</a:t>
            </a:fld>
            <a:endParaRPr lang="es-MX"/>
          </a:p>
        </p:txBody>
      </p:sp>
    </p:spTree>
    <p:extLst>
      <p:ext uri="{BB962C8B-B14F-4D97-AF65-F5344CB8AC3E}">
        <p14:creationId xmlns:p14="http://schemas.microsoft.com/office/powerpoint/2010/main" val="22609653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709739"/>
            <a:ext cx="7886700" cy="2852737"/>
          </a:xfrm>
        </p:spPr>
        <p:txBody>
          <a:bodyPr anchor="b"/>
          <a:lstStyle>
            <a:lvl1pPr>
              <a:defRPr sz="4500"/>
            </a:lvl1pPr>
          </a:lstStyle>
          <a:p>
            <a:r>
              <a:rPr lang="es-ES" smtClean="0"/>
              <a:t>Haga clic para modificar el estilo de título del patrón</a:t>
            </a:r>
            <a:endParaRPr lang="es-MX"/>
          </a:p>
        </p:txBody>
      </p:sp>
      <p:sp>
        <p:nvSpPr>
          <p:cNvPr id="3" name="Marcador de texto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B2D899D2-8AF8-4E2A-BA68-F960FC261B5E}" type="datetimeFigureOut">
              <a:rPr lang="es-MX" smtClean="0"/>
              <a:pPr/>
              <a:t>04/02/2016</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C964E7C5-21EC-4DBE-B455-EC9DC616EB32}" type="slidenum">
              <a:rPr lang="es-MX" smtClean="0"/>
              <a:pPr/>
              <a:t>‹Nº›</a:t>
            </a:fld>
            <a:endParaRPr lang="es-MX"/>
          </a:p>
        </p:txBody>
      </p:sp>
    </p:spTree>
    <p:extLst>
      <p:ext uri="{BB962C8B-B14F-4D97-AF65-F5344CB8AC3E}">
        <p14:creationId xmlns:p14="http://schemas.microsoft.com/office/powerpoint/2010/main" val="23902069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contenido 2"/>
          <p:cNvSpPr>
            <a:spLocks noGrp="1"/>
          </p:cNvSpPr>
          <p:nvPr>
            <p:ph sz="half" idx="1"/>
          </p:nvPr>
        </p:nvSpPr>
        <p:spPr>
          <a:xfrm>
            <a:off x="628650" y="1825625"/>
            <a:ext cx="38862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contenido 3"/>
          <p:cNvSpPr>
            <a:spLocks noGrp="1"/>
          </p:cNvSpPr>
          <p:nvPr>
            <p:ph sz="half" idx="2"/>
          </p:nvPr>
        </p:nvSpPr>
        <p:spPr>
          <a:xfrm>
            <a:off x="4629150" y="1825625"/>
            <a:ext cx="38862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Marcador de fecha 4"/>
          <p:cNvSpPr>
            <a:spLocks noGrp="1"/>
          </p:cNvSpPr>
          <p:nvPr>
            <p:ph type="dt" sz="half" idx="10"/>
          </p:nvPr>
        </p:nvSpPr>
        <p:spPr/>
        <p:txBody>
          <a:bodyPr/>
          <a:lstStyle/>
          <a:p>
            <a:fld id="{B2D899D2-8AF8-4E2A-BA68-F960FC261B5E}" type="datetimeFigureOut">
              <a:rPr lang="es-MX" smtClean="0"/>
              <a:pPr/>
              <a:t>04/02/2016</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C964E7C5-21EC-4DBE-B455-EC9DC616EB32}" type="slidenum">
              <a:rPr lang="es-MX" smtClean="0"/>
              <a:pPr/>
              <a:t>‹Nº›</a:t>
            </a:fld>
            <a:endParaRPr lang="es-MX"/>
          </a:p>
        </p:txBody>
      </p:sp>
    </p:spTree>
    <p:extLst>
      <p:ext uri="{BB962C8B-B14F-4D97-AF65-F5344CB8AC3E}">
        <p14:creationId xmlns:p14="http://schemas.microsoft.com/office/powerpoint/2010/main" val="5646074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29841" y="365126"/>
            <a:ext cx="7886700" cy="1325563"/>
          </a:xfrm>
        </p:spPr>
        <p:txBody>
          <a:bodyPr/>
          <a:lstStyle/>
          <a:p>
            <a:r>
              <a:rPr lang="es-ES" smtClean="0"/>
              <a:t>Haga clic para modificar el estilo de título del patrón</a:t>
            </a:r>
            <a:endParaRPr lang="es-MX"/>
          </a:p>
        </p:txBody>
      </p:sp>
      <p:sp>
        <p:nvSpPr>
          <p:cNvPr id="3" name="Marcador de texto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629842" y="2505075"/>
            <a:ext cx="3868340"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Marcador de texto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4629150" y="2505075"/>
            <a:ext cx="3887391"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7" name="Marcador de fecha 6"/>
          <p:cNvSpPr>
            <a:spLocks noGrp="1"/>
          </p:cNvSpPr>
          <p:nvPr>
            <p:ph type="dt" sz="half" idx="10"/>
          </p:nvPr>
        </p:nvSpPr>
        <p:spPr/>
        <p:txBody>
          <a:bodyPr/>
          <a:lstStyle/>
          <a:p>
            <a:fld id="{B2D899D2-8AF8-4E2A-BA68-F960FC261B5E}" type="datetimeFigureOut">
              <a:rPr lang="es-MX" smtClean="0"/>
              <a:pPr/>
              <a:t>04/02/2016</a:t>
            </a:fld>
            <a:endParaRPr lang="es-MX"/>
          </a:p>
        </p:txBody>
      </p:sp>
      <p:sp>
        <p:nvSpPr>
          <p:cNvPr id="8" name="Marcador de pie de página 7"/>
          <p:cNvSpPr>
            <a:spLocks noGrp="1"/>
          </p:cNvSpPr>
          <p:nvPr>
            <p:ph type="ftr" sz="quarter" idx="11"/>
          </p:nvPr>
        </p:nvSpPr>
        <p:spPr/>
        <p:txBody>
          <a:bodyPr/>
          <a:lstStyle/>
          <a:p>
            <a:endParaRPr lang="es-MX"/>
          </a:p>
        </p:txBody>
      </p:sp>
      <p:sp>
        <p:nvSpPr>
          <p:cNvPr id="9" name="Marcador de número de diapositiva 8"/>
          <p:cNvSpPr>
            <a:spLocks noGrp="1"/>
          </p:cNvSpPr>
          <p:nvPr>
            <p:ph type="sldNum" sz="quarter" idx="12"/>
          </p:nvPr>
        </p:nvSpPr>
        <p:spPr/>
        <p:txBody>
          <a:bodyPr/>
          <a:lstStyle/>
          <a:p>
            <a:fld id="{C964E7C5-21EC-4DBE-B455-EC9DC616EB32}" type="slidenum">
              <a:rPr lang="es-MX" smtClean="0"/>
              <a:pPr/>
              <a:t>‹Nº›</a:t>
            </a:fld>
            <a:endParaRPr lang="es-MX"/>
          </a:p>
        </p:txBody>
      </p:sp>
    </p:spTree>
    <p:extLst>
      <p:ext uri="{BB962C8B-B14F-4D97-AF65-F5344CB8AC3E}">
        <p14:creationId xmlns:p14="http://schemas.microsoft.com/office/powerpoint/2010/main" val="24716338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fecha 2"/>
          <p:cNvSpPr>
            <a:spLocks noGrp="1"/>
          </p:cNvSpPr>
          <p:nvPr>
            <p:ph type="dt" sz="half" idx="10"/>
          </p:nvPr>
        </p:nvSpPr>
        <p:spPr/>
        <p:txBody>
          <a:bodyPr/>
          <a:lstStyle/>
          <a:p>
            <a:fld id="{94B9E1F2-F942-4627-9CC7-453D8B2FA554}" type="datetimeFigureOut">
              <a:rPr lang="es-MX" smtClean="0"/>
              <a:t>04/02/2016</a:t>
            </a:fld>
            <a:endParaRPr lang="es-MX"/>
          </a:p>
        </p:txBody>
      </p:sp>
      <p:sp>
        <p:nvSpPr>
          <p:cNvPr id="4" name="Marcador de pie de página 3"/>
          <p:cNvSpPr>
            <a:spLocks noGrp="1"/>
          </p:cNvSpPr>
          <p:nvPr>
            <p:ph type="ftr" sz="quarter" idx="11"/>
          </p:nvPr>
        </p:nvSpPr>
        <p:spPr/>
        <p:txBody>
          <a:bodyPr/>
          <a:lstStyle/>
          <a:p>
            <a:endParaRPr lang="es-MX"/>
          </a:p>
        </p:txBody>
      </p:sp>
      <p:sp>
        <p:nvSpPr>
          <p:cNvPr id="5" name="Marcador de número de diapositiva 4"/>
          <p:cNvSpPr>
            <a:spLocks noGrp="1"/>
          </p:cNvSpPr>
          <p:nvPr>
            <p:ph type="sldNum" sz="quarter" idx="12"/>
          </p:nvPr>
        </p:nvSpPr>
        <p:spPr/>
        <p:txBody>
          <a:bodyPr/>
          <a:lstStyle/>
          <a:p>
            <a:fld id="{C964E7C5-21EC-4DBE-B455-EC9DC616EB32}" type="slidenum">
              <a:rPr lang="es-MX" smtClean="0"/>
              <a:pPr/>
              <a:t>‹Nº›</a:t>
            </a:fld>
            <a:endParaRPr lang="es-MX"/>
          </a:p>
        </p:txBody>
      </p:sp>
    </p:spTree>
    <p:extLst>
      <p:ext uri="{BB962C8B-B14F-4D97-AF65-F5344CB8AC3E}">
        <p14:creationId xmlns:p14="http://schemas.microsoft.com/office/powerpoint/2010/main" val="22930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2D899D2-8AF8-4E2A-BA68-F960FC261B5E}" type="datetimeFigureOut">
              <a:rPr lang="es-MX" smtClean="0"/>
              <a:pPr/>
              <a:t>04/02/2016</a:t>
            </a:fld>
            <a:endParaRPr lang="es-MX"/>
          </a:p>
        </p:txBody>
      </p:sp>
      <p:sp>
        <p:nvSpPr>
          <p:cNvPr id="3" name="Marcador de pie de página 2"/>
          <p:cNvSpPr>
            <a:spLocks noGrp="1"/>
          </p:cNvSpPr>
          <p:nvPr>
            <p:ph type="ftr" sz="quarter" idx="11"/>
          </p:nvPr>
        </p:nvSpPr>
        <p:spPr/>
        <p:txBody>
          <a:bodyPr/>
          <a:lstStyle/>
          <a:p>
            <a:endParaRPr lang="es-MX"/>
          </a:p>
        </p:txBody>
      </p:sp>
      <p:sp>
        <p:nvSpPr>
          <p:cNvPr id="4" name="Marcador de número de diapositiva 3"/>
          <p:cNvSpPr>
            <a:spLocks noGrp="1"/>
          </p:cNvSpPr>
          <p:nvPr>
            <p:ph type="sldNum" sz="quarter" idx="12"/>
          </p:nvPr>
        </p:nvSpPr>
        <p:spPr/>
        <p:txBody>
          <a:bodyPr/>
          <a:lstStyle/>
          <a:p>
            <a:fld id="{C964E7C5-21EC-4DBE-B455-EC9DC616EB32}" type="slidenum">
              <a:rPr lang="es-MX" smtClean="0"/>
              <a:pPr/>
              <a:t>‹Nº›</a:t>
            </a:fld>
            <a:endParaRPr lang="es-MX"/>
          </a:p>
        </p:txBody>
      </p:sp>
    </p:spTree>
    <p:extLst>
      <p:ext uri="{BB962C8B-B14F-4D97-AF65-F5344CB8AC3E}">
        <p14:creationId xmlns:p14="http://schemas.microsoft.com/office/powerpoint/2010/main" val="1294635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 smtClean="0"/>
              <a:t>Haga clic para modificar el estilo de título del patrón</a:t>
            </a:r>
            <a:endParaRPr lang="es-MX"/>
          </a:p>
        </p:txBody>
      </p:sp>
      <p:sp>
        <p:nvSpPr>
          <p:cNvPr id="3" name="2 Marcador de texto"/>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a:xfrm>
            <a:off x="457200" y="6356350"/>
            <a:ext cx="2133600" cy="365125"/>
          </a:xfrm>
          <a:prstGeom prst="rect">
            <a:avLst/>
          </a:prstGeom>
        </p:spPr>
        <p:txBody>
          <a:bodyPr/>
          <a:lstStyle/>
          <a:p>
            <a:fld id="{B2D899D2-8AF8-4E2A-BA68-F960FC261B5E}" type="datetimeFigureOut">
              <a:rPr lang="es-MX" smtClean="0"/>
              <a:pPr/>
              <a:t>04/02/2016</a:t>
            </a:fld>
            <a:endParaRPr lang="es-MX"/>
          </a:p>
        </p:txBody>
      </p:sp>
      <p:sp>
        <p:nvSpPr>
          <p:cNvPr id="5" name="4 Marcador de pie de página"/>
          <p:cNvSpPr>
            <a:spLocks noGrp="1"/>
          </p:cNvSpPr>
          <p:nvPr>
            <p:ph type="ftr" sz="quarter" idx="11"/>
          </p:nvPr>
        </p:nvSpPr>
        <p:spPr>
          <a:xfrm>
            <a:off x="3124200" y="6356350"/>
            <a:ext cx="2895600" cy="365125"/>
          </a:xfrm>
          <a:prstGeom prst="rect">
            <a:avLst/>
          </a:prstGeom>
        </p:spPr>
        <p:txBody>
          <a:bodyPr/>
          <a:lstStyle/>
          <a:p>
            <a:endParaRPr lang="es-MX"/>
          </a:p>
        </p:txBody>
      </p:sp>
      <p:sp>
        <p:nvSpPr>
          <p:cNvPr id="6" name="5 Marcador de número de diapositiva"/>
          <p:cNvSpPr>
            <a:spLocks noGrp="1"/>
          </p:cNvSpPr>
          <p:nvPr>
            <p:ph type="sldNum" sz="quarter" idx="12"/>
          </p:nvPr>
        </p:nvSpPr>
        <p:spPr/>
        <p:txBody>
          <a:bodyPr/>
          <a:lstStyle/>
          <a:p>
            <a:fld id="{C964E7C5-21EC-4DBE-B455-EC9DC616EB32}" type="slidenum">
              <a:rPr lang="es-MX" smtClean="0"/>
              <a:pPr/>
              <a:t>‹Nº›</a:t>
            </a:fld>
            <a:endParaRPr lang="es-MX"/>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457200"/>
            <a:ext cx="2949178" cy="1600200"/>
          </a:xfrm>
        </p:spPr>
        <p:txBody>
          <a:bodyPr anchor="b"/>
          <a:lstStyle>
            <a:lvl1pPr>
              <a:defRPr sz="2400"/>
            </a:lvl1pPr>
          </a:lstStyle>
          <a:p>
            <a:r>
              <a:rPr lang="es-ES" smtClean="0"/>
              <a:t>Haga clic para modificar el estilo de título del patrón</a:t>
            </a:r>
            <a:endParaRPr lang="es-MX"/>
          </a:p>
        </p:txBody>
      </p:sp>
      <p:sp>
        <p:nvSpPr>
          <p:cNvPr id="3" name="Marcador de contenido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texto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B2D899D2-8AF8-4E2A-BA68-F960FC261B5E}" type="datetimeFigureOut">
              <a:rPr lang="es-MX" smtClean="0"/>
              <a:pPr/>
              <a:t>04/02/2016</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C964E7C5-21EC-4DBE-B455-EC9DC616EB32}" type="slidenum">
              <a:rPr lang="es-MX" smtClean="0"/>
              <a:pPr/>
              <a:t>‹Nº›</a:t>
            </a:fld>
            <a:endParaRPr lang="es-MX"/>
          </a:p>
        </p:txBody>
      </p:sp>
    </p:spTree>
    <p:extLst>
      <p:ext uri="{BB962C8B-B14F-4D97-AF65-F5344CB8AC3E}">
        <p14:creationId xmlns:p14="http://schemas.microsoft.com/office/powerpoint/2010/main" val="293310703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457200"/>
            <a:ext cx="2949178" cy="1600200"/>
          </a:xfrm>
        </p:spPr>
        <p:txBody>
          <a:bodyPr anchor="b"/>
          <a:lstStyle>
            <a:lvl1pPr>
              <a:defRPr sz="2400"/>
            </a:lvl1pPr>
          </a:lstStyle>
          <a:p>
            <a:r>
              <a:rPr lang="es-ES" smtClean="0"/>
              <a:t>Haga clic para modificar el estilo de título del patrón</a:t>
            </a:r>
            <a:endParaRPr lang="es-MX"/>
          </a:p>
        </p:txBody>
      </p:sp>
      <p:sp>
        <p:nvSpPr>
          <p:cNvPr id="3" name="Marcador de posición de imagen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s-MX"/>
          </a:p>
        </p:txBody>
      </p:sp>
      <p:sp>
        <p:nvSpPr>
          <p:cNvPr id="4" name="Marcador de texto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B2D899D2-8AF8-4E2A-BA68-F960FC261B5E}" type="datetimeFigureOut">
              <a:rPr lang="es-MX" smtClean="0"/>
              <a:pPr/>
              <a:t>04/02/2016</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C964E7C5-21EC-4DBE-B455-EC9DC616EB32}" type="slidenum">
              <a:rPr lang="es-MX" smtClean="0"/>
              <a:pPr/>
              <a:t>‹Nº›</a:t>
            </a:fld>
            <a:endParaRPr lang="es-MX"/>
          </a:p>
        </p:txBody>
      </p:sp>
    </p:spTree>
    <p:extLst>
      <p:ext uri="{BB962C8B-B14F-4D97-AF65-F5344CB8AC3E}">
        <p14:creationId xmlns:p14="http://schemas.microsoft.com/office/powerpoint/2010/main" val="20850194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10"/>
          </p:nvPr>
        </p:nvSpPr>
        <p:spPr/>
        <p:txBody>
          <a:bodyPr/>
          <a:lstStyle/>
          <a:p>
            <a:fld id="{B2D899D2-8AF8-4E2A-BA68-F960FC261B5E}" type="datetimeFigureOut">
              <a:rPr lang="es-MX" smtClean="0"/>
              <a:pPr/>
              <a:t>04/02/2016</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C964E7C5-21EC-4DBE-B455-EC9DC616EB32}" type="slidenum">
              <a:rPr lang="es-MX" smtClean="0"/>
              <a:pPr/>
              <a:t>‹Nº›</a:t>
            </a:fld>
            <a:endParaRPr lang="es-MX"/>
          </a:p>
        </p:txBody>
      </p:sp>
    </p:spTree>
    <p:extLst>
      <p:ext uri="{BB962C8B-B14F-4D97-AF65-F5344CB8AC3E}">
        <p14:creationId xmlns:p14="http://schemas.microsoft.com/office/powerpoint/2010/main" val="92536908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5" y="365125"/>
            <a:ext cx="1971675" cy="5811838"/>
          </a:xfrm>
        </p:spPr>
        <p:txBody>
          <a:bodyPr vert="eaVert"/>
          <a:lstStyle/>
          <a:p>
            <a:r>
              <a:rPr lang="es-ES" smtClean="0"/>
              <a:t>Haga clic para modificar el estilo de título del patrón</a:t>
            </a:r>
            <a:endParaRPr lang="es-MX"/>
          </a:p>
        </p:txBody>
      </p:sp>
      <p:sp>
        <p:nvSpPr>
          <p:cNvPr id="3" name="Marcador de texto vertical 2"/>
          <p:cNvSpPr>
            <a:spLocks noGrp="1"/>
          </p:cNvSpPr>
          <p:nvPr>
            <p:ph type="body" orient="vert" idx="1"/>
          </p:nvPr>
        </p:nvSpPr>
        <p:spPr>
          <a:xfrm>
            <a:off x="628650" y="365125"/>
            <a:ext cx="5800725"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10"/>
          </p:nvPr>
        </p:nvSpPr>
        <p:spPr/>
        <p:txBody>
          <a:bodyPr/>
          <a:lstStyle/>
          <a:p>
            <a:fld id="{B2D899D2-8AF8-4E2A-BA68-F960FC261B5E}" type="datetimeFigureOut">
              <a:rPr lang="es-MX" smtClean="0"/>
              <a:pPr/>
              <a:t>04/02/2016</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C964E7C5-21EC-4DBE-B455-EC9DC616EB32}" type="slidenum">
              <a:rPr lang="es-MX" smtClean="0"/>
              <a:pPr/>
              <a:t>‹Nº›</a:t>
            </a:fld>
            <a:endParaRPr lang="es-MX"/>
          </a:p>
        </p:txBody>
      </p:sp>
    </p:spTree>
    <p:extLst>
      <p:ext uri="{BB962C8B-B14F-4D97-AF65-F5344CB8AC3E}">
        <p14:creationId xmlns:p14="http://schemas.microsoft.com/office/powerpoint/2010/main" val="3870327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smtClean="0"/>
              <a:t>Haga clic para modificar el estilo de título del patrón</a:t>
            </a:r>
            <a:endParaRPr lang="es-MX"/>
          </a:p>
        </p:txBody>
      </p:sp>
      <p:sp>
        <p:nvSpPr>
          <p:cNvPr id="3" name="2 Marcador de contenido"/>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contenido"/>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4 Marcador de fecha"/>
          <p:cNvSpPr>
            <a:spLocks noGrp="1"/>
          </p:cNvSpPr>
          <p:nvPr>
            <p:ph type="dt" sz="half" idx="10"/>
          </p:nvPr>
        </p:nvSpPr>
        <p:spPr>
          <a:xfrm>
            <a:off x="457200" y="6356350"/>
            <a:ext cx="2133600" cy="365125"/>
          </a:xfrm>
          <a:prstGeom prst="rect">
            <a:avLst/>
          </a:prstGeom>
        </p:spPr>
        <p:txBody>
          <a:bodyPr/>
          <a:lstStyle/>
          <a:p>
            <a:fld id="{B2D899D2-8AF8-4E2A-BA68-F960FC261B5E}" type="datetimeFigureOut">
              <a:rPr lang="es-MX" smtClean="0"/>
              <a:pPr/>
              <a:t>04/02/2016</a:t>
            </a:fld>
            <a:endParaRPr lang="es-MX"/>
          </a:p>
        </p:txBody>
      </p:sp>
      <p:sp>
        <p:nvSpPr>
          <p:cNvPr id="6" name="5 Marcador de pie de página"/>
          <p:cNvSpPr>
            <a:spLocks noGrp="1"/>
          </p:cNvSpPr>
          <p:nvPr>
            <p:ph type="ftr" sz="quarter" idx="11"/>
          </p:nvPr>
        </p:nvSpPr>
        <p:spPr>
          <a:xfrm>
            <a:off x="3124200" y="6356350"/>
            <a:ext cx="2895600" cy="365125"/>
          </a:xfrm>
          <a:prstGeom prst="rect">
            <a:avLst/>
          </a:prstGeom>
        </p:spPr>
        <p:txBody>
          <a:bodyPr/>
          <a:lstStyle/>
          <a:p>
            <a:endParaRPr lang="es-MX"/>
          </a:p>
        </p:txBody>
      </p:sp>
      <p:sp>
        <p:nvSpPr>
          <p:cNvPr id="7" name="6 Marcador de número de diapositiva"/>
          <p:cNvSpPr>
            <a:spLocks noGrp="1"/>
          </p:cNvSpPr>
          <p:nvPr>
            <p:ph type="sldNum" sz="quarter" idx="12"/>
          </p:nvPr>
        </p:nvSpPr>
        <p:spPr/>
        <p:txBody>
          <a:bodyPr/>
          <a:lstStyle/>
          <a:p>
            <a:fld id="{C964E7C5-21EC-4DBE-B455-EC9DC616EB32}" type="slidenum">
              <a:rPr lang="es-MX" smtClean="0"/>
              <a:pPr/>
              <a:t>‹Nº›</a:t>
            </a:fld>
            <a:endParaRPr lang="es-MX"/>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lvl1pPr>
              <a:defRPr/>
            </a:lvl1pPr>
          </a:lstStyle>
          <a:p>
            <a:r>
              <a:rPr lang="es-ES" smtClean="0"/>
              <a:t>Haga clic para modificar el estilo de título del patrón</a:t>
            </a:r>
            <a:endParaRPr lang="es-MX"/>
          </a:p>
        </p:txBody>
      </p:sp>
      <p:sp>
        <p:nvSpPr>
          <p:cNvPr id="3" name="2 Marcador de texto"/>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4 Marcador de texto"/>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7" name="6 Marcador de fecha"/>
          <p:cNvSpPr>
            <a:spLocks noGrp="1"/>
          </p:cNvSpPr>
          <p:nvPr>
            <p:ph type="dt" sz="half" idx="10"/>
          </p:nvPr>
        </p:nvSpPr>
        <p:spPr>
          <a:xfrm>
            <a:off x="457200" y="6356350"/>
            <a:ext cx="2133600" cy="365125"/>
          </a:xfrm>
          <a:prstGeom prst="rect">
            <a:avLst/>
          </a:prstGeom>
        </p:spPr>
        <p:txBody>
          <a:bodyPr/>
          <a:lstStyle/>
          <a:p>
            <a:fld id="{B2D899D2-8AF8-4E2A-BA68-F960FC261B5E}" type="datetimeFigureOut">
              <a:rPr lang="es-MX" smtClean="0"/>
              <a:pPr/>
              <a:t>04/02/2016</a:t>
            </a:fld>
            <a:endParaRPr lang="es-MX"/>
          </a:p>
        </p:txBody>
      </p:sp>
      <p:sp>
        <p:nvSpPr>
          <p:cNvPr id="8" name="7 Marcador de pie de página"/>
          <p:cNvSpPr>
            <a:spLocks noGrp="1"/>
          </p:cNvSpPr>
          <p:nvPr>
            <p:ph type="ftr" sz="quarter" idx="11"/>
          </p:nvPr>
        </p:nvSpPr>
        <p:spPr>
          <a:xfrm>
            <a:off x="3124200" y="6356350"/>
            <a:ext cx="2895600" cy="365125"/>
          </a:xfrm>
          <a:prstGeom prst="rect">
            <a:avLst/>
          </a:prstGeom>
        </p:spPr>
        <p:txBody>
          <a:bodyPr/>
          <a:lstStyle/>
          <a:p>
            <a:endParaRPr lang="es-MX"/>
          </a:p>
        </p:txBody>
      </p:sp>
      <p:sp>
        <p:nvSpPr>
          <p:cNvPr id="9" name="8 Marcador de número de diapositiva"/>
          <p:cNvSpPr>
            <a:spLocks noGrp="1"/>
          </p:cNvSpPr>
          <p:nvPr>
            <p:ph type="sldNum" sz="quarter" idx="12"/>
          </p:nvPr>
        </p:nvSpPr>
        <p:spPr/>
        <p:txBody>
          <a:bodyPr/>
          <a:lstStyle/>
          <a:p>
            <a:fld id="{C964E7C5-21EC-4DBE-B455-EC9DC616EB32}" type="slidenum">
              <a:rPr lang="es-MX" smtClean="0"/>
              <a:pPr/>
              <a:t>‹Nº›</a:t>
            </a:fld>
            <a:endParaRPr lang="es-MX"/>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smtClean="0"/>
              <a:t>Haga clic para modificar el estilo de título del patrón</a:t>
            </a:r>
            <a:endParaRPr lang="es-MX"/>
          </a:p>
        </p:txBody>
      </p:sp>
      <p:sp>
        <p:nvSpPr>
          <p:cNvPr id="3" name="2 Marcador de fecha"/>
          <p:cNvSpPr>
            <a:spLocks noGrp="1"/>
          </p:cNvSpPr>
          <p:nvPr>
            <p:ph type="dt" sz="half" idx="10"/>
          </p:nvPr>
        </p:nvSpPr>
        <p:spPr>
          <a:xfrm>
            <a:off x="457200" y="6356350"/>
            <a:ext cx="2133600" cy="365125"/>
          </a:xfrm>
          <a:prstGeom prst="rect">
            <a:avLst/>
          </a:prstGeom>
        </p:spPr>
        <p:txBody>
          <a:bodyPr/>
          <a:lstStyle/>
          <a:p>
            <a:fld id="{B2D899D2-8AF8-4E2A-BA68-F960FC261B5E}" type="datetimeFigureOut">
              <a:rPr lang="es-MX" smtClean="0"/>
              <a:pPr/>
              <a:t>04/02/2016</a:t>
            </a:fld>
            <a:endParaRPr lang="es-MX"/>
          </a:p>
        </p:txBody>
      </p:sp>
      <p:sp>
        <p:nvSpPr>
          <p:cNvPr id="4" name="3 Marcador de pie de página"/>
          <p:cNvSpPr>
            <a:spLocks noGrp="1"/>
          </p:cNvSpPr>
          <p:nvPr>
            <p:ph type="ftr" sz="quarter" idx="11"/>
          </p:nvPr>
        </p:nvSpPr>
        <p:spPr>
          <a:xfrm>
            <a:off x="3124200" y="6356350"/>
            <a:ext cx="2895600" cy="365125"/>
          </a:xfrm>
          <a:prstGeom prst="rect">
            <a:avLst/>
          </a:prstGeom>
        </p:spPr>
        <p:txBody>
          <a:bodyPr/>
          <a:lstStyle/>
          <a:p>
            <a:endParaRPr lang="es-MX"/>
          </a:p>
        </p:txBody>
      </p:sp>
      <p:sp>
        <p:nvSpPr>
          <p:cNvPr id="5" name="4 Marcador de número de diapositiva"/>
          <p:cNvSpPr>
            <a:spLocks noGrp="1"/>
          </p:cNvSpPr>
          <p:nvPr>
            <p:ph type="sldNum" sz="quarter" idx="12"/>
          </p:nvPr>
        </p:nvSpPr>
        <p:spPr/>
        <p:txBody>
          <a:bodyPr/>
          <a:lstStyle/>
          <a:p>
            <a:fld id="{C964E7C5-21EC-4DBE-B455-EC9DC616EB32}" type="slidenum">
              <a:rPr lang="es-MX" smtClean="0"/>
              <a:pPr/>
              <a:t>‹Nº›</a:t>
            </a:fld>
            <a:endParaRPr lang="es-MX"/>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a:xfrm>
            <a:off x="457200" y="6356350"/>
            <a:ext cx="2133600" cy="365125"/>
          </a:xfrm>
          <a:prstGeom prst="rect">
            <a:avLst/>
          </a:prstGeom>
        </p:spPr>
        <p:txBody>
          <a:bodyPr/>
          <a:lstStyle/>
          <a:p>
            <a:fld id="{B2D899D2-8AF8-4E2A-BA68-F960FC261B5E}" type="datetimeFigureOut">
              <a:rPr lang="es-MX" smtClean="0"/>
              <a:pPr/>
              <a:t>04/02/2016</a:t>
            </a:fld>
            <a:endParaRPr lang="es-MX"/>
          </a:p>
        </p:txBody>
      </p:sp>
      <p:sp>
        <p:nvSpPr>
          <p:cNvPr id="3" name="2 Marcador de pie de página"/>
          <p:cNvSpPr>
            <a:spLocks noGrp="1"/>
          </p:cNvSpPr>
          <p:nvPr>
            <p:ph type="ftr" sz="quarter" idx="11"/>
          </p:nvPr>
        </p:nvSpPr>
        <p:spPr>
          <a:xfrm>
            <a:off x="3124200" y="6356350"/>
            <a:ext cx="2895600" cy="365125"/>
          </a:xfrm>
          <a:prstGeom prst="rect">
            <a:avLst/>
          </a:prstGeom>
        </p:spPr>
        <p:txBody>
          <a:bodyPr/>
          <a:lstStyle/>
          <a:p>
            <a:endParaRPr lang="es-MX"/>
          </a:p>
        </p:txBody>
      </p:sp>
      <p:sp>
        <p:nvSpPr>
          <p:cNvPr id="4" name="3 Marcador de número de diapositiva"/>
          <p:cNvSpPr>
            <a:spLocks noGrp="1"/>
          </p:cNvSpPr>
          <p:nvPr>
            <p:ph type="sldNum" sz="quarter" idx="12"/>
          </p:nvPr>
        </p:nvSpPr>
        <p:spPr/>
        <p:txBody>
          <a:bodyPr/>
          <a:lstStyle/>
          <a:p>
            <a:fld id="{C964E7C5-21EC-4DBE-B455-EC9DC616EB32}" type="slidenum">
              <a:rPr lang="es-MX" smtClean="0"/>
              <a:pPr/>
              <a:t>‹Nº›</a:t>
            </a:fld>
            <a:endParaRPr lang="es-MX"/>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 smtClean="0"/>
              <a:t>Haga clic para modificar el estilo de título del patrón</a:t>
            </a:r>
            <a:endParaRPr lang="es-MX"/>
          </a:p>
        </p:txBody>
      </p:sp>
      <p:sp>
        <p:nvSpPr>
          <p:cNvPr id="3" name="2 Marcador de contenido"/>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texto"/>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a:xfrm>
            <a:off x="457200" y="6356350"/>
            <a:ext cx="2133600" cy="365125"/>
          </a:xfrm>
          <a:prstGeom prst="rect">
            <a:avLst/>
          </a:prstGeom>
        </p:spPr>
        <p:txBody>
          <a:bodyPr/>
          <a:lstStyle/>
          <a:p>
            <a:fld id="{B2D899D2-8AF8-4E2A-BA68-F960FC261B5E}" type="datetimeFigureOut">
              <a:rPr lang="es-MX" smtClean="0"/>
              <a:pPr/>
              <a:t>04/02/2016</a:t>
            </a:fld>
            <a:endParaRPr lang="es-MX"/>
          </a:p>
        </p:txBody>
      </p:sp>
      <p:sp>
        <p:nvSpPr>
          <p:cNvPr id="6" name="5 Marcador de pie de página"/>
          <p:cNvSpPr>
            <a:spLocks noGrp="1"/>
          </p:cNvSpPr>
          <p:nvPr>
            <p:ph type="ftr" sz="quarter" idx="11"/>
          </p:nvPr>
        </p:nvSpPr>
        <p:spPr>
          <a:xfrm>
            <a:off x="3124200" y="6356350"/>
            <a:ext cx="2895600" cy="365125"/>
          </a:xfrm>
          <a:prstGeom prst="rect">
            <a:avLst/>
          </a:prstGeom>
        </p:spPr>
        <p:txBody>
          <a:bodyPr/>
          <a:lstStyle/>
          <a:p>
            <a:endParaRPr lang="es-MX"/>
          </a:p>
        </p:txBody>
      </p:sp>
      <p:sp>
        <p:nvSpPr>
          <p:cNvPr id="7" name="6 Marcador de número de diapositiva"/>
          <p:cNvSpPr>
            <a:spLocks noGrp="1"/>
          </p:cNvSpPr>
          <p:nvPr>
            <p:ph type="sldNum" sz="quarter" idx="12"/>
          </p:nvPr>
        </p:nvSpPr>
        <p:spPr/>
        <p:txBody>
          <a:bodyPr/>
          <a:lstStyle/>
          <a:p>
            <a:fld id="{C964E7C5-21EC-4DBE-B455-EC9DC616EB32}" type="slidenum">
              <a:rPr lang="es-MX" smtClean="0"/>
              <a:pPr/>
              <a:t>‹Nº›</a:t>
            </a:fld>
            <a:endParaRPr lang="es-MX"/>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 smtClean="0"/>
              <a:t>Haga clic para modificar el estilo de título del patrón</a:t>
            </a:r>
            <a:endParaRPr lang="es-MX"/>
          </a:p>
        </p:txBody>
      </p:sp>
      <p:sp>
        <p:nvSpPr>
          <p:cNvPr id="3" name="2 Marcador de posición de imagen"/>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3 Marcador de texto"/>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a:xfrm>
            <a:off x="457200" y="6356350"/>
            <a:ext cx="2133600" cy="365125"/>
          </a:xfrm>
          <a:prstGeom prst="rect">
            <a:avLst/>
          </a:prstGeom>
        </p:spPr>
        <p:txBody>
          <a:bodyPr/>
          <a:lstStyle/>
          <a:p>
            <a:fld id="{B2D899D2-8AF8-4E2A-BA68-F960FC261B5E}" type="datetimeFigureOut">
              <a:rPr lang="es-MX" smtClean="0"/>
              <a:pPr/>
              <a:t>04/02/2016</a:t>
            </a:fld>
            <a:endParaRPr lang="es-MX"/>
          </a:p>
        </p:txBody>
      </p:sp>
      <p:sp>
        <p:nvSpPr>
          <p:cNvPr id="6" name="5 Marcador de pie de página"/>
          <p:cNvSpPr>
            <a:spLocks noGrp="1"/>
          </p:cNvSpPr>
          <p:nvPr>
            <p:ph type="ftr" sz="quarter" idx="11"/>
          </p:nvPr>
        </p:nvSpPr>
        <p:spPr>
          <a:xfrm>
            <a:off x="3124200" y="6356350"/>
            <a:ext cx="2895600" cy="365125"/>
          </a:xfrm>
          <a:prstGeom prst="rect">
            <a:avLst/>
          </a:prstGeom>
        </p:spPr>
        <p:txBody>
          <a:bodyPr/>
          <a:lstStyle/>
          <a:p>
            <a:endParaRPr lang="es-MX"/>
          </a:p>
        </p:txBody>
      </p:sp>
      <p:sp>
        <p:nvSpPr>
          <p:cNvPr id="7" name="6 Marcador de número de diapositiva"/>
          <p:cNvSpPr>
            <a:spLocks noGrp="1"/>
          </p:cNvSpPr>
          <p:nvPr>
            <p:ph type="sldNum" sz="quarter" idx="12"/>
          </p:nvPr>
        </p:nvSpPr>
        <p:spPr/>
        <p:txBody>
          <a:bodyPr/>
          <a:lstStyle/>
          <a:p>
            <a:fld id="{C964E7C5-21EC-4DBE-B455-EC9DC616EB32}" type="slidenum">
              <a:rPr lang="es-MX" smtClean="0"/>
              <a:pPr/>
              <a:t>‹Nº›</a:t>
            </a:fld>
            <a:endParaRPr lang="es-MX"/>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75000"/>
              </a:schemeClr>
            </a:gs>
            <a:gs pos="50000">
              <a:schemeClr val="accent1">
                <a:tint val="44500"/>
                <a:satMod val="160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sp>
        <p:nvSpPr>
          <p:cNvPr id="7" name="6 Rectángulo"/>
          <p:cNvSpPr/>
          <p:nvPr userDrawn="1"/>
        </p:nvSpPr>
        <p:spPr>
          <a:xfrm>
            <a:off x="8520888" y="0"/>
            <a:ext cx="6120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100"/>
          </a:p>
        </p:txBody>
      </p:sp>
      <p:sp>
        <p:nvSpPr>
          <p:cNvPr id="6" name="5 Marcador de número de diapositiva"/>
          <p:cNvSpPr>
            <a:spLocks noGrp="1"/>
          </p:cNvSpPr>
          <p:nvPr>
            <p:ph type="sldNum" sz="quarter" idx="4"/>
          </p:nvPr>
        </p:nvSpPr>
        <p:spPr>
          <a:xfrm>
            <a:off x="8616640" y="6356350"/>
            <a:ext cx="370384" cy="365125"/>
          </a:xfrm>
          <a:prstGeom prst="rect">
            <a:avLst/>
          </a:prstGeom>
        </p:spPr>
        <p:txBody>
          <a:bodyPr vert="horz" lIns="91440" tIns="45720" rIns="91440" bIns="45720" rtlCol="0" anchor="ctr"/>
          <a:lstStyle>
            <a:lvl1pPr algn="r">
              <a:defRPr sz="1200">
                <a:solidFill>
                  <a:schemeClr val="bg1"/>
                </a:solidFill>
              </a:defRPr>
            </a:lvl1pPr>
          </a:lstStyle>
          <a:p>
            <a:fld id="{C964E7C5-21EC-4DBE-B455-EC9DC616EB32}" type="slidenum">
              <a:rPr lang="es-MX" smtClean="0"/>
              <a:pPr/>
              <a:t>‹Nº›</a:t>
            </a:fld>
            <a:endParaRPr lang="es-MX"/>
          </a:p>
        </p:txBody>
      </p:sp>
      <p:pic>
        <p:nvPicPr>
          <p:cNvPr id="8" name="Picture 5"/>
          <p:cNvPicPr>
            <a:picLocks noChangeAspect="1" noChangeArrowheads="1"/>
          </p:cNvPicPr>
          <p:nvPr userDrawn="1"/>
        </p:nvPicPr>
        <p:blipFill>
          <a:blip r:embed="rId13" cstate="print"/>
          <a:srcRect/>
          <a:stretch>
            <a:fillRect/>
          </a:stretch>
        </p:blipFill>
        <p:spPr bwMode="auto">
          <a:xfrm>
            <a:off x="8539415" y="87951"/>
            <a:ext cx="570789" cy="5327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75000"/>
              </a:schemeClr>
            </a:gs>
            <a:gs pos="50000">
              <a:schemeClr val="accent1">
                <a:tint val="44500"/>
                <a:satMod val="160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MX"/>
          </a:p>
        </p:txBody>
      </p:sp>
      <p:sp>
        <p:nvSpPr>
          <p:cNvPr id="3" name="Marcador de texto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4B9E1F2-F942-4627-9CC7-453D8B2FA554}" type="datetimeFigureOut">
              <a:rPr lang="es-MX" smtClean="0"/>
              <a:t>04/02/2016</a:t>
            </a:fld>
            <a:endParaRPr lang="es-MX"/>
          </a:p>
        </p:txBody>
      </p:sp>
      <p:sp>
        <p:nvSpPr>
          <p:cNvPr id="5" name="Marcador de pie de página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s-MX"/>
          </a:p>
        </p:txBody>
      </p:sp>
      <p:sp>
        <p:nvSpPr>
          <p:cNvPr id="6" name="Marcador de número de diapositiva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964E7C5-21EC-4DBE-B455-EC9DC616EB32}" type="slidenum">
              <a:rPr lang="es-MX" smtClean="0"/>
              <a:pPr/>
              <a:t>‹Nº›</a:t>
            </a:fld>
            <a:endParaRPr lang="es-MX"/>
          </a:p>
        </p:txBody>
      </p:sp>
      <p:sp>
        <p:nvSpPr>
          <p:cNvPr id="7" name="6 Rectángulo"/>
          <p:cNvSpPr/>
          <p:nvPr userDrawn="1"/>
        </p:nvSpPr>
        <p:spPr>
          <a:xfrm>
            <a:off x="8520888" y="0"/>
            <a:ext cx="6120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100"/>
          </a:p>
        </p:txBody>
      </p:sp>
      <p:pic>
        <p:nvPicPr>
          <p:cNvPr id="8" name="Picture 5"/>
          <p:cNvPicPr>
            <a:picLocks noChangeAspect="1" noChangeArrowheads="1"/>
          </p:cNvPicPr>
          <p:nvPr userDrawn="1"/>
        </p:nvPicPr>
        <p:blipFill>
          <a:blip r:embed="rId13" cstate="print"/>
          <a:srcRect/>
          <a:stretch>
            <a:fillRect/>
          </a:stretch>
        </p:blipFill>
        <p:spPr bwMode="auto">
          <a:xfrm>
            <a:off x="8539415" y="87951"/>
            <a:ext cx="570789" cy="5327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30755236"/>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s-MX"/>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9.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emf"/><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emf"/><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29.png"/><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8.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pie de página"/>
          <p:cNvSpPr>
            <a:spLocks noGrp="1"/>
          </p:cNvSpPr>
          <p:nvPr>
            <p:ph type="ftr" sz="quarter" idx="11"/>
          </p:nvPr>
        </p:nvSpPr>
        <p:spPr/>
        <p:txBody>
          <a:bodyPr>
            <a:normAutofit/>
          </a:bodyPr>
          <a:lstStyle/>
          <a:p>
            <a:pPr>
              <a:defRPr/>
            </a:pPr>
            <a:r>
              <a:rPr lang="es-MX" dirty="0" smtClean="0"/>
              <a:t>Teoría Computacional – Rafael Aguilar</a:t>
            </a:r>
            <a:endParaRPr lang="es-MX" dirty="0"/>
          </a:p>
        </p:txBody>
      </p:sp>
      <p:sp>
        <p:nvSpPr>
          <p:cNvPr id="3074" name="Rectangle 15"/>
          <p:cNvSpPr>
            <a:spLocks noGrp="1" noChangeArrowheads="1"/>
          </p:cNvSpPr>
          <p:nvPr>
            <p:ph type="sldNum" sz="quarter" idx="12"/>
          </p:nvPr>
        </p:nvSpPr>
        <p:spPr>
          <a:noFill/>
        </p:spPr>
        <p:txBody>
          <a:bodyPr/>
          <a:lstStyle/>
          <a:p>
            <a:fld id="{EEEC73EF-7908-4CCD-8CF7-6D474D9E93E3}" type="slidenum">
              <a:rPr lang="es-MX" smtClean="0"/>
              <a:pPr/>
              <a:t>1</a:t>
            </a:fld>
            <a:endParaRPr lang="es-MX" dirty="0"/>
          </a:p>
        </p:txBody>
      </p:sp>
      <p:sp>
        <p:nvSpPr>
          <p:cNvPr id="3075" name="Rectangle 2"/>
          <p:cNvSpPr>
            <a:spLocks noGrp="1" noChangeArrowheads="1"/>
          </p:cNvSpPr>
          <p:nvPr>
            <p:ph type="ctrTitle" idx="4294967295"/>
          </p:nvPr>
        </p:nvSpPr>
        <p:spPr>
          <a:xfrm>
            <a:off x="0" y="3933825"/>
            <a:ext cx="7705725" cy="1511300"/>
          </a:xfrm>
          <a:prstGeom prst="rect">
            <a:avLst/>
          </a:prstGeom>
        </p:spPr>
        <p:txBody>
          <a:bodyPr>
            <a:noAutofit/>
          </a:bodyPr>
          <a:lstStyle/>
          <a:p>
            <a:pPr eaLnBrk="1" hangingPunct="1"/>
            <a:r>
              <a:rPr lang="es-MX" sz="3600" b="1" dirty="0" smtClean="0"/>
              <a:t> Introducción</a:t>
            </a:r>
            <a:endParaRPr lang="es-MX" sz="3600" b="1" dirty="0"/>
          </a:p>
        </p:txBody>
      </p:sp>
      <p:sp>
        <p:nvSpPr>
          <p:cNvPr id="8" name="Rectangle 2"/>
          <p:cNvSpPr txBox="1">
            <a:spLocks noChangeArrowheads="1"/>
          </p:cNvSpPr>
          <p:nvPr/>
        </p:nvSpPr>
        <p:spPr>
          <a:xfrm>
            <a:off x="2072332" y="2636912"/>
            <a:ext cx="4587900" cy="720080"/>
          </a:xfrm>
          <a:prstGeom prst="rect">
            <a:avLst/>
          </a:prstGeom>
        </p:spPr>
        <p:txBody>
          <a:bodyPr vert="horz" lIns="91440" tIns="0" rIns="45720" bIns="0" rtlCol="0" anchor="t">
            <a:noAutofit/>
            <a:scene3d>
              <a:camera prst="orthographicFront"/>
              <a:lightRig rig="threePt" dir="t">
                <a:rot lat="0" lon="0" rev="4800000"/>
              </a:lightRig>
            </a:scene3d>
            <a:sp3d prstMaterial="matte">
              <a:bevelT w="50800" h="10160"/>
            </a:sp3d>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s-MX" sz="3600" b="1" dirty="0" smtClean="0">
                <a:solidFill>
                  <a:schemeClr val="accent1">
                    <a:satMod val="150000"/>
                  </a:schemeClr>
                </a:solidFill>
                <a:latin typeface="+mj-lt"/>
                <a:ea typeface="+mj-ea"/>
                <a:cs typeface="+mj-cs"/>
              </a:rPr>
              <a:t>Teoría  Computacional</a:t>
            </a:r>
            <a:r>
              <a:rPr kumimoji="0" lang="es-MX" b="1" i="0" u="none" strike="noStrike" kern="1200" cap="none" spc="0" normalizeH="0" baseline="0" noProof="0" dirty="0" smtClean="0">
                <a:ln>
                  <a:noFill/>
                </a:ln>
                <a:solidFill>
                  <a:schemeClr val="accent1">
                    <a:satMod val="150000"/>
                  </a:schemeClr>
                </a:solidFill>
                <a:effectLst/>
                <a:uLnTx/>
                <a:uFillTx/>
                <a:latin typeface="+mj-lt"/>
                <a:ea typeface="+mj-ea"/>
                <a:cs typeface="+mj-cs"/>
              </a:rPr>
              <a:t/>
            </a:r>
            <a:br>
              <a:rPr kumimoji="0" lang="es-MX" b="1" i="0" u="none" strike="noStrike" kern="1200" cap="none" spc="0" normalizeH="0" baseline="0" noProof="0" dirty="0" smtClean="0">
                <a:ln>
                  <a:noFill/>
                </a:ln>
                <a:solidFill>
                  <a:schemeClr val="accent1">
                    <a:satMod val="150000"/>
                  </a:schemeClr>
                </a:solidFill>
                <a:effectLst/>
                <a:uLnTx/>
                <a:uFillTx/>
                <a:latin typeface="+mj-lt"/>
                <a:ea typeface="+mj-ea"/>
                <a:cs typeface="+mj-cs"/>
              </a:rPr>
            </a:br>
            <a:r>
              <a:rPr kumimoji="0" lang="es-MX" b="1" i="0" u="none" strike="noStrike" kern="1200" cap="none" spc="0" normalizeH="0" baseline="0" noProof="0" dirty="0" smtClean="0">
                <a:ln>
                  <a:noFill/>
                </a:ln>
                <a:solidFill>
                  <a:schemeClr val="accent1">
                    <a:satMod val="150000"/>
                  </a:schemeClr>
                </a:solidFill>
                <a:effectLst/>
                <a:uLnTx/>
                <a:uFillTx/>
                <a:latin typeface="+mj-lt"/>
                <a:ea typeface="+mj-ea"/>
                <a:cs typeface="+mj-cs"/>
              </a:rPr>
              <a:t> </a:t>
            </a:r>
          </a:p>
        </p:txBody>
      </p:sp>
      <p:pic>
        <p:nvPicPr>
          <p:cNvPr id="3077" name="Picture 5"/>
          <p:cNvPicPr>
            <a:picLocks noChangeAspect="1" noChangeArrowheads="1"/>
          </p:cNvPicPr>
          <p:nvPr/>
        </p:nvPicPr>
        <p:blipFill>
          <a:blip r:embed="rId3" cstate="print"/>
          <a:srcRect/>
          <a:stretch>
            <a:fillRect/>
          </a:stretch>
        </p:blipFill>
        <p:spPr bwMode="auto">
          <a:xfrm>
            <a:off x="7246845" y="1052736"/>
            <a:ext cx="1141579" cy="10654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Rectangle 2"/>
          <p:cNvSpPr txBox="1">
            <a:spLocks noChangeArrowheads="1"/>
          </p:cNvSpPr>
          <p:nvPr/>
        </p:nvSpPr>
        <p:spPr>
          <a:xfrm>
            <a:off x="947864" y="980728"/>
            <a:ext cx="6648472" cy="1214446"/>
          </a:xfrm>
          <a:prstGeom prst="rect">
            <a:avLst/>
          </a:prstGeom>
        </p:spPr>
        <p:txBody>
          <a:bodyPr vert="horz" lIns="91440" tIns="0" rIns="45720" bIns="0" rtlCol="0" anchor="t">
            <a:noAutofit/>
            <a:scene3d>
              <a:camera prst="orthographicFront"/>
              <a:lightRig rig="threePt" dir="t">
                <a:rot lat="0" lon="0" rev="4800000"/>
              </a:lightRig>
            </a:scene3d>
            <a:sp3d prstMaterial="matte">
              <a:bevelT w="50800" h="10160"/>
            </a:sp3d>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s-MX" sz="3200" b="1" dirty="0" smtClean="0">
                <a:latin typeface="+mj-lt"/>
                <a:ea typeface="+mj-ea"/>
                <a:cs typeface="+mj-cs"/>
              </a:rPr>
              <a:t>Instituto Politécnico Nacional</a:t>
            </a:r>
            <a:endParaRPr kumimoji="0" lang="es-MX" sz="3200" b="1" i="0" u="none" strike="noStrike" kern="1200" cap="none" spc="0" normalizeH="0" baseline="0" noProof="0" dirty="0" smtClean="0">
              <a:ln>
                <a:noFill/>
              </a:ln>
              <a:effectLst/>
              <a:uLnTx/>
              <a:uFillTx/>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lang="es-MX" sz="2800" b="1" dirty="0">
                <a:solidFill>
                  <a:schemeClr val="tx2">
                    <a:lumMod val="75000"/>
                  </a:schemeClr>
                </a:solidFill>
                <a:latin typeface="+mj-lt"/>
                <a:ea typeface="+mj-ea"/>
                <a:cs typeface="+mj-cs"/>
              </a:rPr>
              <a:t>Escuela Superior de Cómputo</a:t>
            </a:r>
          </a:p>
        </p:txBody>
      </p:sp>
      <p:pic>
        <p:nvPicPr>
          <p:cNvPr id="3080" name="Picture 8"/>
          <p:cNvPicPr>
            <a:picLocks noChangeAspect="1" noChangeArrowheads="1"/>
          </p:cNvPicPr>
          <p:nvPr/>
        </p:nvPicPr>
        <p:blipFill>
          <a:blip r:embed="rId4" cstate="print"/>
          <a:srcRect/>
          <a:stretch>
            <a:fillRect/>
          </a:stretch>
        </p:blipFill>
        <p:spPr bwMode="auto">
          <a:xfrm>
            <a:off x="457481" y="1005135"/>
            <a:ext cx="874159" cy="12798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1 Rectángulo"/>
          <p:cNvSpPr/>
          <p:nvPr/>
        </p:nvSpPr>
        <p:spPr>
          <a:xfrm>
            <a:off x="107504" y="6165304"/>
            <a:ext cx="8290420" cy="584775"/>
          </a:xfrm>
          <a:prstGeom prst="rect">
            <a:avLst/>
          </a:prstGeom>
        </p:spPr>
        <p:txBody>
          <a:bodyPr wrap="square">
            <a:spAutoFit/>
          </a:bodyPr>
          <a:lstStyle/>
          <a:p>
            <a:r>
              <a:rPr lang="es-MX" sz="1600" b="1" dirty="0">
                <a:solidFill>
                  <a:schemeClr val="accent1">
                    <a:satMod val="150000"/>
                  </a:schemeClr>
                </a:solidFill>
              </a:rPr>
              <a:t>Prof. </a:t>
            </a:r>
            <a:r>
              <a:rPr lang="es-MX" sz="1600" b="1" dirty="0" smtClean="0">
                <a:solidFill>
                  <a:schemeClr val="accent1">
                    <a:satMod val="150000"/>
                  </a:schemeClr>
                </a:solidFill>
              </a:rPr>
              <a:t>Rafael Aguilar </a:t>
            </a:r>
          </a:p>
          <a:p>
            <a:r>
              <a:rPr lang="es-MX" sz="1600" dirty="0">
                <a:solidFill>
                  <a:schemeClr val="accent1">
                    <a:satMod val="150000"/>
                  </a:schemeClr>
                </a:solidFill>
              </a:rPr>
              <a:t>r</a:t>
            </a:r>
            <a:r>
              <a:rPr lang="es-MX" sz="1600" dirty="0" smtClean="0">
                <a:solidFill>
                  <a:schemeClr val="accent1">
                    <a:satMod val="150000"/>
                  </a:schemeClr>
                </a:solidFill>
              </a:rPr>
              <a:t>affaello.escom@gmail.com</a:t>
            </a:r>
            <a:endParaRPr lang="es-MX" sz="1600" dirty="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6"/>
            <a:ext cx="5095478" cy="1325563"/>
          </a:xfrm>
        </p:spPr>
        <p:txBody>
          <a:bodyPr>
            <a:normAutofit/>
          </a:bodyPr>
          <a:lstStyle/>
          <a:p>
            <a:r>
              <a:rPr lang="es-MX" b="1" dirty="0" smtClean="0">
                <a:solidFill>
                  <a:srgbClr val="00B0F0"/>
                </a:solidFill>
              </a:rPr>
              <a:t>Alan </a:t>
            </a:r>
            <a:r>
              <a:rPr lang="es-MX" b="1" dirty="0" err="1" smtClean="0">
                <a:solidFill>
                  <a:srgbClr val="00B0F0"/>
                </a:solidFill>
              </a:rPr>
              <a:t>Mathison</a:t>
            </a:r>
            <a:r>
              <a:rPr lang="es-MX" b="1" dirty="0" smtClean="0">
                <a:solidFill>
                  <a:srgbClr val="00B0F0"/>
                </a:solidFill>
              </a:rPr>
              <a:t> Turing</a:t>
            </a:r>
            <a:br>
              <a:rPr lang="es-MX" b="1" dirty="0" smtClean="0">
                <a:solidFill>
                  <a:srgbClr val="00B0F0"/>
                </a:solidFill>
              </a:rPr>
            </a:br>
            <a:r>
              <a:rPr lang="es-MX" b="1" dirty="0" smtClean="0">
                <a:solidFill>
                  <a:srgbClr val="00B0F0"/>
                </a:solidFill>
              </a:rPr>
              <a:t> </a:t>
            </a:r>
            <a:endParaRPr lang="es-MX" b="1" dirty="0">
              <a:solidFill>
                <a:srgbClr val="00B0F0"/>
              </a:solidFill>
            </a:endParaRPr>
          </a:p>
        </p:txBody>
      </p:sp>
      <p:sp>
        <p:nvSpPr>
          <p:cNvPr id="4" name="Rectángulo 3"/>
          <p:cNvSpPr/>
          <p:nvPr/>
        </p:nvSpPr>
        <p:spPr>
          <a:xfrm>
            <a:off x="323528" y="2306771"/>
            <a:ext cx="7632848" cy="4708981"/>
          </a:xfrm>
          <a:prstGeom prst="rect">
            <a:avLst/>
          </a:prstGeom>
        </p:spPr>
        <p:txBody>
          <a:bodyPr wrap="square">
            <a:spAutoFit/>
          </a:bodyPr>
          <a:lstStyle/>
          <a:p>
            <a:pPr algn="just">
              <a:buFont typeface="Wingdings" panose="05000000000000000000" pitchFamily="2" charset="2"/>
              <a:buChar char="§"/>
            </a:pPr>
            <a:r>
              <a:rPr lang="es-MX" sz="2500" dirty="0"/>
              <a:t>En contraposición, los problemas que pueden resolverse mediante una máquina de Turing se denominan </a:t>
            </a:r>
            <a:r>
              <a:rPr lang="es-MX" sz="2500" dirty="0">
                <a:solidFill>
                  <a:srgbClr val="FF0000"/>
                </a:solidFill>
              </a:rPr>
              <a:t>problemas</a:t>
            </a:r>
            <a:r>
              <a:rPr lang="es-MX" sz="2500" dirty="0"/>
              <a:t> </a:t>
            </a:r>
            <a:r>
              <a:rPr lang="es-MX" sz="2500" dirty="0">
                <a:solidFill>
                  <a:srgbClr val="FF0000"/>
                </a:solidFill>
              </a:rPr>
              <a:t>computables</a:t>
            </a:r>
            <a:r>
              <a:rPr lang="es-MX" sz="2500" dirty="0"/>
              <a:t> o </a:t>
            </a:r>
            <a:r>
              <a:rPr lang="es-MX" sz="2500" dirty="0">
                <a:solidFill>
                  <a:srgbClr val="FF0000"/>
                </a:solidFill>
              </a:rPr>
              <a:t>problemas</a:t>
            </a:r>
            <a:r>
              <a:rPr lang="es-MX" sz="2500" dirty="0"/>
              <a:t> </a:t>
            </a:r>
            <a:r>
              <a:rPr lang="es-MX" sz="2500" dirty="0">
                <a:solidFill>
                  <a:srgbClr val="FF0000"/>
                </a:solidFill>
              </a:rPr>
              <a:t>recursivamente</a:t>
            </a:r>
            <a:r>
              <a:rPr lang="es-MX" sz="2500" dirty="0"/>
              <a:t> </a:t>
            </a:r>
            <a:r>
              <a:rPr lang="es-MX" sz="2500" dirty="0" err="1">
                <a:solidFill>
                  <a:srgbClr val="FF0000"/>
                </a:solidFill>
              </a:rPr>
              <a:t>enumerables</a:t>
            </a:r>
            <a:r>
              <a:rPr lang="es-MX" sz="2500" dirty="0" smtClean="0"/>
              <a:t>.</a:t>
            </a:r>
          </a:p>
          <a:p>
            <a:pPr algn="just">
              <a:buFont typeface="Wingdings" panose="05000000000000000000" pitchFamily="2" charset="2"/>
              <a:buChar char="§"/>
            </a:pPr>
            <a:r>
              <a:rPr lang="es-MX" sz="2500" dirty="0" smtClean="0"/>
              <a:t>Turing: el padre de la teoría de la </a:t>
            </a:r>
            <a:r>
              <a:rPr lang="es-MX" sz="2500" dirty="0" err="1">
                <a:solidFill>
                  <a:srgbClr val="FF0000"/>
                </a:solidFill>
              </a:rPr>
              <a:t>C</a:t>
            </a:r>
            <a:r>
              <a:rPr lang="es-MX" sz="2500" dirty="0" err="1" smtClean="0">
                <a:solidFill>
                  <a:srgbClr val="FF0000"/>
                </a:solidFill>
              </a:rPr>
              <a:t>omputabilidad</a:t>
            </a:r>
            <a:r>
              <a:rPr lang="es-MX" sz="2500" dirty="0" smtClean="0"/>
              <a:t>. </a:t>
            </a:r>
          </a:p>
          <a:p>
            <a:pPr algn="just">
              <a:buFont typeface="Wingdings" panose="05000000000000000000" pitchFamily="2" charset="2"/>
              <a:buChar char="§"/>
            </a:pPr>
            <a:r>
              <a:rPr lang="es-MX" sz="2500" dirty="0" smtClean="0"/>
              <a:t>Máquina de Turing: modelo ideal de una máquina dotada de memoria infinita, con acceso no estrictamente secuencial (puede cambiar de dirección durante la lectura o escritura a memoria).</a:t>
            </a:r>
          </a:p>
          <a:p>
            <a:pPr algn="just">
              <a:buFont typeface="Wingdings" panose="05000000000000000000" pitchFamily="2" charset="2"/>
              <a:buChar char="§"/>
            </a:pPr>
            <a:r>
              <a:rPr lang="es-MX" sz="2500" dirty="0" smtClean="0"/>
              <a:t>Las computadoras actuales pueden ser modeladas con el </a:t>
            </a:r>
            <a:r>
              <a:rPr lang="es-MX" sz="2500" dirty="0" smtClean="0">
                <a:solidFill>
                  <a:srgbClr val="FF0000"/>
                </a:solidFill>
              </a:rPr>
              <a:t>autómata lineal acotado</a:t>
            </a:r>
            <a:r>
              <a:rPr lang="es-MX" sz="2500" dirty="0" smtClean="0"/>
              <a:t>, una máquina algo más restringida que la de Turing.  </a:t>
            </a:r>
            <a:endParaRPr lang="es-MX" dirty="0"/>
          </a:p>
        </p:txBody>
      </p:sp>
      <p:sp>
        <p:nvSpPr>
          <p:cNvPr id="5" name="6 Marcador de pie de página"/>
          <p:cNvSpPr>
            <a:spLocks noGrp="1"/>
          </p:cNvSpPr>
          <p:nvPr>
            <p:ph type="ftr" sz="quarter" idx="11"/>
          </p:nvPr>
        </p:nvSpPr>
        <p:spPr>
          <a:xfrm rot="16200000">
            <a:off x="6526087" y="2934814"/>
            <a:ext cx="4644000" cy="520835"/>
          </a:xfrm>
          <a:noFill/>
          <a:ln>
            <a:noFill/>
          </a:ln>
        </p:spPr>
        <p:txBody>
          <a:bodyPr/>
          <a:lstStyle/>
          <a:p>
            <a:r>
              <a:rPr lang="es-MX" sz="1200" dirty="0" smtClean="0">
                <a:solidFill>
                  <a:schemeClr val="bg1"/>
                </a:solidFill>
              </a:rPr>
              <a:t>Teoría Computacional</a:t>
            </a:r>
          </a:p>
          <a:p>
            <a:r>
              <a:rPr lang="es-MX" sz="1200" dirty="0" smtClean="0">
                <a:solidFill>
                  <a:schemeClr val="bg1"/>
                </a:solidFill>
              </a:rPr>
              <a:t>Clase  02: Introducción</a:t>
            </a:r>
          </a:p>
          <a:p>
            <a:r>
              <a:rPr lang="es-MX" sz="1200" dirty="0" smtClean="0">
                <a:solidFill>
                  <a:schemeClr val="bg1"/>
                </a:solidFill>
              </a:rPr>
              <a:t>Fundamentos de las  Matemáticas</a:t>
            </a:r>
            <a:endParaRPr lang="es-MX" sz="1200" dirty="0">
              <a:solidFill>
                <a:schemeClr val="bg1"/>
              </a:solidFill>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9992" y="0"/>
            <a:ext cx="3888432" cy="2460662"/>
          </a:xfrm>
          <a:prstGeom prst="rect">
            <a:avLst/>
          </a:prstGeom>
        </p:spPr>
      </p:pic>
    </p:spTree>
    <p:extLst>
      <p:ext uri="{BB962C8B-B14F-4D97-AF65-F5344CB8AC3E}">
        <p14:creationId xmlns:p14="http://schemas.microsoft.com/office/powerpoint/2010/main" val="18322996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6"/>
            <a:ext cx="5095478" cy="1325563"/>
          </a:xfrm>
        </p:spPr>
        <p:txBody>
          <a:bodyPr>
            <a:normAutofit fontScale="90000"/>
          </a:bodyPr>
          <a:lstStyle/>
          <a:p>
            <a:r>
              <a:rPr lang="es-MX" b="1" dirty="0" smtClean="0">
                <a:solidFill>
                  <a:srgbClr val="00B0F0"/>
                </a:solidFill>
              </a:rPr>
              <a:t>Alonzo </a:t>
            </a:r>
            <a:r>
              <a:rPr lang="es-MX" b="1" dirty="0" err="1" smtClean="0">
                <a:solidFill>
                  <a:srgbClr val="00B0F0"/>
                </a:solidFill>
              </a:rPr>
              <a:t>Church</a:t>
            </a:r>
            <a:r>
              <a:rPr lang="es-MX" b="1" dirty="0" smtClean="0">
                <a:solidFill>
                  <a:srgbClr val="00B0F0"/>
                </a:solidFill>
              </a:rPr>
              <a:t/>
            </a:r>
            <a:br>
              <a:rPr lang="es-MX" b="1" dirty="0" smtClean="0">
                <a:solidFill>
                  <a:srgbClr val="00B0F0"/>
                </a:solidFill>
              </a:rPr>
            </a:br>
            <a:r>
              <a:rPr lang="es-MX" b="1" dirty="0" smtClean="0">
                <a:solidFill>
                  <a:srgbClr val="00B0F0"/>
                </a:solidFill>
              </a:rPr>
              <a:t>Matemático norteamericano.</a:t>
            </a:r>
            <a:br>
              <a:rPr lang="es-MX" b="1" dirty="0" smtClean="0">
                <a:solidFill>
                  <a:srgbClr val="00B0F0"/>
                </a:solidFill>
              </a:rPr>
            </a:br>
            <a:r>
              <a:rPr lang="es-MX" b="1" dirty="0" smtClean="0">
                <a:solidFill>
                  <a:srgbClr val="00B0F0"/>
                </a:solidFill>
              </a:rPr>
              <a:t>(1903-1995)</a:t>
            </a:r>
            <a:endParaRPr lang="es-MX" b="1" dirty="0">
              <a:solidFill>
                <a:srgbClr val="00B0F0"/>
              </a:solidFill>
            </a:endParaRPr>
          </a:p>
        </p:txBody>
      </p:sp>
      <p:sp>
        <p:nvSpPr>
          <p:cNvPr id="4" name="Rectángulo 3"/>
          <p:cNvSpPr/>
          <p:nvPr/>
        </p:nvSpPr>
        <p:spPr>
          <a:xfrm>
            <a:off x="323528" y="2306771"/>
            <a:ext cx="7704856" cy="3170099"/>
          </a:xfrm>
          <a:prstGeom prst="rect">
            <a:avLst/>
          </a:prstGeom>
        </p:spPr>
        <p:txBody>
          <a:bodyPr wrap="square">
            <a:spAutoFit/>
          </a:bodyPr>
          <a:lstStyle/>
          <a:p>
            <a:pPr algn="just">
              <a:buFont typeface="Wingdings" panose="05000000000000000000" pitchFamily="2" charset="2"/>
              <a:buChar char="§"/>
            </a:pPr>
            <a:r>
              <a:rPr lang="es-MX" sz="2500" dirty="0" smtClean="0"/>
              <a:t>En </a:t>
            </a:r>
            <a:r>
              <a:rPr lang="es-MX" sz="2500" dirty="0"/>
              <a:t>1936 demuestra la existencia de </a:t>
            </a:r>
            <a:r>
              <a:rPr lang="es-MX" sz="2500" dirty="0" smtClean="0"/>
              <a:t>problemas indecidibles </a:t>
            </a:r>
            <a:r>
              <a:rPr lang="es-MX" sz="2500" dirty="0"/>
              <a:t>para el cálculo lambda.</a:t>
            </a:r>
          </a:p>
          <a:p>
            <a:pPr algn="just">
              <a:buFont typeface="Wingdings" panose="05000000000000000000" pitchFamily="2" charset="2"/>
              <a:buChar char="§"/>
            </a:pPr>
            <a:r>
              <a:rPr lang="es-MX" sz="2500" dirty="0" smtClean="0"/>
              <a:t> Desarrolla </a:t>
            </a:r>
            <a:r>
              <a:rPr lang="es-MX" sz="2500" dirty="0"/>
              <a:t>el </a:t>
            </a:r>
            <a:r>
              <a:rPr lang="es-MX" sz="2500" i="1" dirty="0"/>
              <a:t>cálculo lambda</a:t>
            </a:r>
            <a:r>
              <a:rPr lang="es-MX" sz="2500" dirty="0"/>
              <a:t>, basado en </a:t>
            </a:r>
            <a:r>
              <a:rPr lang="es-MX" sz="2500" dirty="0" smtClean="0"/>
              <a:t>funciones recursivas</a:t>
            </a:r>
            <a:r>
              <a:rPr lang="es-MX" sz="2500" dirty="0"/>
              <a:t>. (Base de los lenguajes funcionales)</a:t>
            </a:r>
          </a:p>
          <a:p>
            <a:pPr algn="just">
              <a:buFont typeface="Wingdings" panose="05000000000000000000" pitchFamily="2" charset="2"/>
              <a:buChar char="§"/>
            </a:pPr>
            <a:r>
              <a:rPr lang="es-MX" sz="2500" dirty="0" smtClean="0"/>
              <a:t>Entre </a:t>
            </a:r>
            <a:r>
              <a:rPr lang="es-MX" sz="2500" dirty="0"/>
              <a:t>1938 y 1939 trabaja con A. Turing</a:t>
            </a:r>
            <a:endParaRPr lang="es-MX" sz="2500" dirty="0" smtClean="0"/>
          </a:p>
          <a:p>
            <a:pPr algn="just">
              <a:buFont typeface="Wingdings" panose="05000000000000000000" pitchFamily="2" charset="2"/>
              <a:buChar char="§"/>
            </a:pPr>
            <a:r>
              <a:rPr lang="es-MX" sz="2500" dirty="0" smtClean="0"/>
              <a:t>Tesis </a:t>
            </a:r>
            <a:r>
              <a:rPr lang="es-MX" sz="2500" dirty="0"/>
              <a:t>de </a:t>
            </a:r>
            <a:r>
              <a:rPr lang="es-MX" sz="2500" dirty="0" err="1"/>
              <a:t>Church</a:t>
            </a:r>
            <a:r>
              <a:rPr lang="es-MX" sz="2500" dirty="0"/>
              <a:t>-Turing: cualquier modelo computacional</a:t>
            </a:r>
          </a:p>
          <a:p>
            <a:r>
              <a:rPr lang="es-MX" sz="2500" dirty="0"/>
              <a:t>existente tiene las mismas capacidades algorítmicas, o un</a:t>
            </a:r>
          </a:p>
          <a:p>
            <a:r>
              <a:rPr lang="es-MX" sz="2500" dirty="0"/>
              <a:t>subconjunto, de las que tiene una máquina de Turing</a:t>
            </a:r>
            <a:r>
              <a:rPr lang="es-MX" sz="2500" dirty="0" smtClean="0"/>
              <a:t>.  </a:t>
            </a:r>
            <a:endParaRPr lang="es-MX" dirty="0"/>
          </a:p>
        </p:txBody>
      </p:sp>
      <p:sp>
        <p:nvSpPr>
          <p:cNvPr id="5" name="6 Marcador de pie de página"/>
          <p:cNvSpPr>
            <a:spLocks noGrp="1"/>
          </p:cNvSpPr>
          <p:nvPr>
            <p:ph type="ftr" sz="quarter" idx="11"/>
          </p:nvPr>
        </p:nvSpPr>
        <p:spPr>
          <a:xfrm rot="16200000">
            <a:off x="6526087" y="2934814"/>
            <a:ext cx="4644000" cy="520835"/>
          </a:xfrm>
          <a:noFill/>
          <a:ln>
            <a:noFill/>
          </a:ln>
        </p:spPr>
        <p:txBody>
          <a:bodyPr/>
          <a:lstStyle/>
          <a:p>
            <a:r>
              <a:rPr lang="es-MX" sz="1200" dirty="0" smtClean="0">
                <a:solidFill>
                  <a:schemeClr val="bg1"/>
                </a:solidFill>
              </a:rPr>
              <a:t>Teoría Computacional</a:t>
            </a:r>
          </a:p>
          <a:p>
            <a:r>
              <a:rPr lang="es-MX" sz="1200" dirty="0" smtClean="0">
                <a:solidFill>
                  <a:schemeClr val="bg1"/>
                </a:solidFill>
              </a:rPr>
              <a:t>Clase  02: Introducción</a:t>
            </a:r>
          </a:p>
          <a:p>
            <a:r>
              <a:rPr lang="es-MX" sz="1200" dirty="0" smtClean="0">
                <a:solidFill>
                  <a:schemeClr val="bg1"/>
                </a:solidFill>
              </a:rPr>
              <a:t>Fundamentos de las  Matemáticas</a:t>
            </a:r>
            <a:endParaRPr lang="es-MX" sz="1200" dirty="0">
              <a:solidFill>
                <a:schemeClr val="bg1"/>
              </a:solidFill>
            </a:endParaRPr>
          </a:p>
        </p:txBody>
      </p:sp>
      <p:pic>
        <p:nvPicPr>
          <p:cNvPr id="6" name="Imagen 5"/>
          <p:cNvPicPr>
            <a:picLocks noChangeAspect="1"/>
          </p:cNvPicPr>
          <p:nvPr/>
        </p:nvPicPr>
        <p:blipFill>
          <a:blip r:embed="rId2"/>
          <a:stretch>
            <a:fillRect/>
          </a:stretch>
        </p:blipFill>
        <p:spPr>
          <a:xfrm>
            <a:off x="5724128" y="116632"/>
            <a:ext cx="1512168" cy="2027679"/>
          </a:xfrm>
          <a:prstGeom prst="rect">
            <a:avLst/>
          </a:prstGeom>
        </p:spPr>
      </p:pic>
    </p:spTree>
    <p:extLst>
      <p:ext uri="{BB962C8B-B14F-4D97-AF65-F5344CB8AC3E}">
        <p14:creationId xmlns:p14="http://schemas.microsoft.com/office/powerpoint/2010/main" val="19277699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539552" y="260648"/>
            <a:ext cx="6840760" cy="1323439"/>
          </a:xfrm>
          <a:prstGeom prst="rect">
            <a:avLst/>
          </a:prstGeom>
        </p:spPr>
        <p:txBody>
          <a:bodyPr wrap="square">
            <a:spAutoFit/>
          </a:bodyPr>
          <a:lstStyle/>
          <a:p>
            <a:r>
              <a:rPr lang="es-MX" sz="4000" b="1" dirty="0" smtClean="0">
                <a:solidFill>
                  <a:srgbClr val="00B0F0"/>
                </a:solidFill>
              </a:rPr>
              <a:t>Máquinas Secuenciales y Autómatas</a:t>
            </a:r>
            <a:endParaRPr lang="es-MX" sz="2800" dirty="0"/>
          </a:p>
        </p:txBody>
      </p:sp>
      <p:sp>
        <p:nvSpPr>
          <p:cNvPr id="6" name="6 Marcador de pie de página"/>
          <p:cNvSpPr>
            <a:spLocks noGrp="1"/>
          </p:cNvSpPr>
          <p:nvPr>
            <p:ph type="ftr" sz="quarter" idx="11"/>
          </p:nvPr>
        </p:nvSpPr>
        <p:spPr>
          <a:xfrm rot="16200000">
            <a:off x="6526087" y="2934814"/>
            <a:ext cx="4644000" cy="520835"/>
          </a:xfrm>
          <a:noFill/>
          <a:ln>
            <a:noFill/>
          </a:ln>
        </p:spPr>
        <p:txBody>
          <a:bodyPr/>
          <a:lstStyle/>
          <a:p>
            <a:r>
              <a:rPr lang="es-MX" sz="1200" dirty="0" smtClean="0">
                <a:solidFill>
                  <a:schemeClr val="bg1"/>
                </a:solidFill>
              </a:rPr>
              <a:t>Teoría Computacional</a:t>
            </a:r>
          </a:p>
          <a:p>
            <a:r>
              <a:rPr lang="es-MX" sz="1200" dirty="0" smtClean="0">
                <a:solidFill>
                  <a:schemeClr val="bg1"/>
                </a:solidFill>
              </a:rPr>
              <a:t>Clase  02: Introducción</a:t>
            </a:r>
          </a:p>
          <a:p>
            <a:r>
              <a:rPr lang="es-MX" sz="1200" dirty="0" smtClean="0">
                <a:solidFill>
                  <a:schemeClr val="bg1"/>
                </a:solidFill>
              </a:rPr>
              <a:t>Máquinas secuenciales y automáticas</a:t>
            </a:r>
            <a:endParaRPr lang="es-MX" sz="1200" dirty="0">
              <a:solidFill>
                <a:schemeClr val="bg1"/>
              </a:solidFill>
            </a:endParaRPr>
          </a:p>
        </p:txBody>
      </p:sp>
      <p:sp>
        <p:nvSpPr>
          <p:cNvPr id="2" name="CuadroTexto 1"/>
          <p:cNvSpPr txBox="1"/>
          <p:nvPr/>
        </p:nvSpPr>
        <p:spPr>
          <a:xfrm>
            <a:off x="827584" y="1916832"/>
            <a:ext cx="6714339" cy="646331"/>
          </a:xfrm>
          <a:prstGeom prst="rect">
            <a:avLst/>
          </a:prstGeom>
          <a:noFill/>
        </p:spPr>
        <p:txBody>
          <a:bodyPr wrap="none" rtlCol="0">
            <a:spAutoFit/>
          </a:bodyPr>
          <a:lstStyle/>
          <a:p>
            <a:r>
              <a:rPr lang="es-MX" dirty="0" smtClean="0"/>
              <a:t>El segundo componente de la TC se produjo en un campo totalmente </a:t>
            </a:r>
          </a:p>
          <a:p>
            <a:r>
              <a:rPr lang="es-MX" dirty="0"/>
              <a:t>d</a:t>
            </a:r>
            <a:r>
              <a:rPr lang="es-MX" dirty="0" smtClean="0"/>
              <a:t>iferente: la Ingeniería Eléctrica.</a:t>
            </a:r>
            <a:endParaRPr lang="es-MX" dirty="0"/>
          </a:p>
        </p:txBody>
      </p:sp>
    </p:spTree>
    <p:extLst>
      <p:ext uri="{BB962C8B-B14F-4D97-AF65-F5344CB8AC3E}">
        <p14:creationId xmlns:p14="http://schemas.microsoft.com/office/powerpoint/2010/main" val="1769749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6"/>
            <a:ext cx="5095478" cy="1325563"/>
          </a:xfrm>
        </p:spPr>
        <p:txBody>
          <a:bodyPr>
            <a:normAutofit fontScale="90000"/>
          </a:bodyPr>
          <a:lstStyle/>
          <a:p>
            <a:r>
              <a:rPr lang="es-MX" b="1" dirty="0" smtClean="0">
                <a:solidFill>
                  <a:srgbClr val="00B0F0"/>
                </a:solidFill>
              </a:rPr>
              <a:t>Claude </a:t>
            </a:r>
            <a:r>
              <a:rPr lang="es-MX" b="1" dirty="0" err="1" smtClean="0">
                <a:solidFill>
                  <a:srgbClr val="00B0F0"/>
                </a:solidFill>
              </a:rPr>
              <a:t>Elwood</a:t>
            </a:r>
            <a:r>
              <a:rPr lang="es-MX" b="1" dirty="0" smtClean="0">
                <a:solidFill>
                  <a:srgbClr val="00B0F0"/>
                </a:solidFill>
              </a:rPr>
              <a:t> Shannon</a:t>
            </a:r>
            <a:br>
              <a:rPr lang="es-MX" b="1" dirty="0" smtClean="0">
                <a:solidFill>
                  <a:srgbClr val="00B0F0"/>
                </a:solidFill>
              </a:rPr>
            </a:br>
            <a:r>
              <a:rPr lang="es-MX" b="1" dirty="0" smtClean="0">
                <a:solidFill>
                  <a:srgbClr val="00B0F0"/>
                </a:solidFill>
              </a:rPr>
              <a:t>Matemático e Ingeniero Eléctrico norteamericano.</a:t>
            </a:r>
            <a:br>
              <a:rPr lang="es-MX" b="1" dirty="0" smtClean="0">
                <a:solidFill>
                  <a:srgbClr val="00B0F0"/>
                </a:solidFill>
              </a:rPr>
            </a:br>
            <a:r>
              <a:rPr lang="es-MX" b="1" dirty="0" smtClean="0">
                <a:solidFill>
                  <a:srgbClr val="00B0F0"/>
                </a:solidFill>
              </a:rPr>
              <a:t>(1916-2001)</a:t>
            </a:r>
            <a:endParaRPr lang="es-MX" b="1" dirty="0">
              <a:solidFill>
                <a:srgbClr val="00B0F0"/>
              </a:solidFill>
            </a:endParaRPr>
          </a:p>
        </p:txBody>
      </p:sp>
      <p:sp>
        <p:nvSpPr>
          <p:cNvPr id="4" name="Rectángulo 3"/>
          <p:cNvSpPr/>
          <p:nvPr/>
        </p:nvSpPr>
        <p:spPr>
          <a:xfrm>
            <a:off x="323528" y="2306771"/>
            <a:ext cx="7704856" cy="4708981"/>
          </a:xfrm>
          <a:prstGeom prst="rect">
            <a:avLst/>
          </a:prstGeom>
        </p:spPr>
        <p:txBody>
          <a:bodyPr wrap="square">
            <a:spAutoFit/>
          </a:bodyPr>
          <a:lstStyle/>
          <a:p>
            <a:pPr algn="just">
              <a:buFont typeface="Wingdings" panose="05000000000000000000" pitchFamily="2" charset="2"/>
              <a:buChar char="§"/>
            </a:pPr>
            <a:r>
              <a:rPr lang="es-MX" sz="2500" dirty="0" smtClean="0"/>
              <a:t>En 1938 publica A </a:t>
            </a:r>
            <a:r>
              <a:rPr lang="es-MX" sz="2500" i="1" dirty="0" err="1" smtClean="0">
                <a:solidFill>
                  <a:srgbClr val="FF0000"/>
                </a:solidFill>
              </a:rPr>
              <a:t>Symbolic</a:t>
            </a:r>
            <a:r>
              <a:rPr lang="es-MX" sz="2500" i="1" dirty="0" smtClean="0">
                <a:solidFill>
                  <a:srgbClr val="FF0000"/>
                </a:solidFill>
              </a:rPr>
              <a:t> </a:t>
            </a:r>
            <a:r>
              <a:rPr lang="es-MX" sz="2500" i="1" dirty="0" err="1" smtClean="0">
                <a:solidFill>
                  <a:srgbClr val="FF0000"/>
                </a:solidFill>
              </a:rPr>
              <a:t>Analysis</a:t>
            </a:r>
            <a:r>
              <a:rPr lang="es-MX" sz="2500" i="1" dirty="0" smtClean="0">
                <a:solidFill>
                  <a:srgbClr val="FF0000"/>
                </a:solidFill>
              </a:rPr>
              <a:t> of </a:t>
            </a:r>
            <a:r>
              <a:rPr lang="es-MX" sz="2500" i="1" dirty="0" err="1" smtClean="0">
                <a:solidFill>
                  <a:srgbClr val="FF0000"/>
                </a:solidFill>
              </a:rPr>
              <a:t>Relay</a:t>
            </a:r>
            <a:r>
              <a:rPr lang="es-MX" sz="2500" i="1" dirty="0" smtClean="0">
                <a:solidFill>
                  <a:srgbClr val="FF0000"/>
                </a:solidFill>
              </a:rPr>
              <a:t> and </a:t>
            </a:r>
            <a:r>
              <a:rPr lang="es-MX" sz="2500" i="1" dirty="0" err="1">
                <a:solidFill>
                  <a:srgbClr val="FF0000"/>
                </a:solidFill>
              </a:rPr>
              <a:t>S</a:t>
            </a:r>
            <a:r>
              <a:rPr lang="es-MX" sz="2500" i="1" dirty="0" err="1" smtClean="0">
                <a:solidFill>
                  <a:srgbClr val="FF0000"/>
                </a:solidFill>
              </a:rPr>
              <a:t>witching</a:t>
            </a:r>
            <a:r>
              <a:rPr lang="es-MX" sz="2500" i="1" dirty="0" smtClean="0">
                <a:solidFill>
                  <a:srgbClr val="FF0000"/>
                </a:solidFill>
              </a:rPr>
              <a:t> </a:t>
            </a:r>
            <a:r>
              <a:rPr lang="es-MX" sz="2500" i="1" dirty="0" err="1" smtClean="0">
                <a:solidFill>
                  <a:srgbClr val="FF0000"/>
                </a:solidFill>
              </a:rPr>
              <a:t>Circuits</a:t>
            </a:r>
            <a:r>
              <a:rPr lang="es-MX" sz="2500" dirty="0" smtClean="0"/>
              <a:t>, en el que aplicó la Lógica Matemática para el análisis de los circuitos combinatorios y secuenciales. </a:t>
            </a:r>
            <a:endParaRPr lang="es-MX" sz="2500" dirty="0"/>
          </a:p>
          <a:p>
            <a:pPr algn="just">
              <a:buFont typeface="Wingdings" panose="05000000000000000000" pitchFamily="2" charset="2"/>
              <a:buChar char="§"/>
            </a:pPr>
            <a:r>
              <a:rPr lang="es-MX" sz="2500" dirty="0" smtClean="0"/>
              <a:t> En las siguientes décadas los estudios de Shannon se desarrollaron considerablemente dando lugar a una teoría formalizada de las máquinas secuenciales primero, y de los </a:t>
            </a:r>
            <a:r>
              <a:rPr lang="es-MX" sz="2500" dirty="0" smtClean="0">
                <a:solidFill>
                  <a:srgbClr val="FF0000"/>
                </a:solidFill>
              </a:rPr>
              <a:t>autómatas finitos </a:t>
            </a:r>
            <a:r>
              <a:rPr lang="es-MX" sz="2500" dirty="0" smtClean="0"/>
              <a:t>después.</a:t>
            </a:r>
            <a:endParaRPr lang="es-MX" sz="2500" dirty="0"/>
          </a:p>
          <a:p>
            <a:pPr algn="just">
              <a:buFont typeface="Wingdings" panose="05000000000000000000" pitchFamily="2" charset="2"/>
              <a:buChar char="§"/>
            </a:pPr>
            <a:r>
              <a:rPr lang="es-MX" sz="2500" dirty="0" smtClean="0"/>
              <a:t>Aplicaciones de los Autómatas Finitos: comunicaciones y análisis de </a:t>
            </a:r>
            <a:r>
              <a:rPr lang="es-MX" sz="2500" dirty="0" err="1" smtClean="0"/>
              <a:t>ctos</a:t>
            </a:r>
            <a:r>
              <a:rPr lang="es-MX" sz="2500" dirty="0" smtClean="0"/>
              <a:t>. </a:t>
            </a:r>
            <a:r>
              <a:rPr lang="es-MX" sz="2500" dirty="0"/>
              <a:t>e</a:t>
            </a:r>
            <a:r>
              <a:rPr lang="es-MX" sz="2500" dirty="0" smtClean="0"/>
              <a:t>lectrónicos, construcción de compiladores e intérpretes, lingüística matemática, diseño de computadoras, teoría del control automático, etc.  </a:t>
            </a:r>
            <a:endParaRPr lang="es-MX" dirty="0"/>
          </a:p>
        </p:txBody>
      </p:sp>
      <p:pic>
        <p:nvPicPr>
          <p:cNvPr id="3" name="Imagen 2"/>
          <p:cNvPicPr>
            <a:picLocks noChangeAspect="1"/>
          </p:cNvPicPr>
          <p:nvPr/>
        </p:nvPicPr>
        <p:blipFill>
          <a:blip r:embed="rId2"/>
          <a:stretch>
            <a:fillRect/>
          </a:stretch>
        </p:blipFill>
        <p:spPr>
          <a:xfrm>
            <a:off x="5911174" y="241133"/>
            <a:ext cx="1397130" cy="1972799"/>
          </a:xfrm>
          <a:prstGeom prst="rect">
            <a:avLst/>
          </a:prstGeom>
        </p:spPr>
      </p:pic>
      <p:sp>
        <p:nvSpPr>
          <p:cNvPr id="6" name="6 Marcador de pie de página"/>
          <p:cNvSpPr>
            <a:spLocks noGrp="1"/>
          </p:cNvSpPr>
          <p:nvPr>
            <p:ph type="ftr" sz="quarter" idx="11"/>
          </p:nvPr>
        </p:nvSpPr>
        <p:spPr>
          <a:xfrm rot="16200000">
            <a:off x="6526087" y="2934814"/>
            <a:ext cx="4644000" cy="520835"/>
          </a:xfrm>
          <a:noFill/>
          <a:ln>
            <a:noFill/>
          </a:ln>
        </p:spPr>
        <p:txBody>
          <a:bodyPr/>
          <a:lstStyle/>
          <a:p>
            <a:r>
              <a:rPr lang="es-MX" sz="1200" dirty="0" smtClean="0">
                <a:solidFill>
                  <a:schemeClr val="bg1"/>
                </a:solidFill>
              </a:rPr>
              <a:t>Teoría Computacional</a:t>
            </a:r>
          </a:p>
          <a:p>
            <a:r>
              <a:rPr lang="es-MX" sz="1200" dirty="0" smtClean="0">
                <a:solidFill>
                  <a:schemeClr val="bg1"/>
                </a:solidFill>
              </a:rPr>
              <a:t>Clase  02: Introducción</a:t>
            </a:r>
          </a:p>
          <a:p>
            <a:r>
              <a:rPr lang="es-MX" sz="1200" dirty="0" smtClean="0">
                <a:solidFill>
                  <a:schemeClr val="bg1"/>
                </a:solidFill>
              </a:rPr>
              <a:t>Máquinas secuenciales y automáticas</a:t>
            </a:r>
            <a:endParaRPr lang="es-MX" sz="1200" dirty="0">
              <a:solidFill>
                <a:schemeClr val="bg1"/>
              </a:solidFill>
            </a:endParaRPr>
          </a:p>
        </p:txBody>
      </p:sp>
    </p:spTree>
    <p:extLst>
      <p:ext uri="{BB962C8B-B14F-4D97-AF65-F5344CB8AC3E}">
        <p14:creationId xmlns:p14="http://schemas.microsoft.com/office/powerpoint/2010/main" val="27110787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b="1" dirty="0" smtClean="0">
                <a:solidFill>
                  <a:srgbClr val="0070C0"/>
                </a:solidFill>
              </a:rPr>
              <a:t>Máquinas abstractas o autómatas</a:t>
            </a:r>
            <a:endParaRPr lang="es-MX" b="1" dirty="0">
              <a:solidFill>
                <a:srgbClr val="0070C0"/>
              </a:solidFill>
            </a:endParaRPr>
          </a:p>
        </p:txBody>
      </p:sp>
      <p:sp>
        <p:nvSpPr>
          <p:cNvPr id="3" name="Marcador de contenido 2"/>
          <p:cNvSpPr>
            <a:spLocks noGrp="1"/>
          </p:cNvSpPr>
          <p:nvPr>
            <p:ph idx="1"/>
          </p:nvPr>
        </p:nvSpPr>
        <p:spPr/>
        <p:txBody>
          <a:bodyPr/>
          <a:lstStyle/>
          <a:p>
            <a:r>
              <a:rPr lang="es-MX" dirty="0" smtClean="0"/>
              <a:t>Máquinas de Turing</a:t>
            </a:r>
          </a:p>
          <a:p>
            <a:pPr marL="0" indent="0">
              <a:buNone/>
            </a:pPr>
            <a:endParaRPr lang="es-MX" dirty="0" smtClean="0"/>
          </a:p>
          <a:p>
            <a:r>
              <a:rPr lang="es-MX" dirty="0" smtClean="0"/>
              <a:t>Autómatas lineales acotados</a:t>
            </a:r>
          </a:p>
          <a:p>
            <a:pPr marL="342900" lvl="1" indent="0">
              <a:buNone/>
            </a:pPr>
            <a:r>
              <a:rPr lang="es-MX" dirty="0" smtClean="0"/>
              <a:t>Reduciendo la potencia de la máquina Turing: se sustituye la cinta infinita por una de tamaño limitado. Está máquina se parece más a los ordenadores actuales que la propia máquina de Turing. </a:t>
            </a:r>
          </a:p>
          <a:p>
            <a:pPr marL="342900" lvl="1" indent="0">
              <a:buNone/>
            </a:pPr>
            <a:endParaRPr lang="es-MX" dirty="0" smtClean="0"/>
          </a:p>
          <a:p>
            <a:r>
              <a:rPr lang="es-MX" dirty="0" smtClean="0"/>
              <a:t>Autómatas a Pila</a:t>
            </a:r>
          </a:p>
          <a:p>
            <a:pPr marL="342900" lvl="1" indent="0">
              <a:buNone/>
            </a:pPr>
            <a:r>
              <a:rPr lang="es-MX" dirty="0" smtClean="0"/>
              <a:t>Añadiendo potencia a los autómatas finitos mediante una pila en la que se introduce información.</a:t>
            </a:r>
          </a:p>
          <a:p>
            <a:pPr marL="342900" lvl="1" indent="0">
              <a:buNone/>
            </a:pPr>
            <a:endParaRPr lang="es-MX" dirty="0" smtClean="0"/>
          </a:p>
          <a:p>
            <a:r>
              <a:rPr lang="es-MX" dirty="0" smtClean="0"/>
              <a:t>Autómatas finitos y máquinas secuenciales</a:t>
            </a:r>
            <a:endParaRPr lang="es-MX" dirty="0"/>
          </a:p>
        </p:txBody>
      </p:sp>
      <p:sp>
        <p:nvSpPr>
          <p:cNvPr id="4" name="6 Marcador de pie de página"/>
          <p:cNvSpPr>
            <a:spLocks noGrp="1"/>
          </p:cNvSpPr>
          <p:nvPr>
            <p:ph type="ftr" sz="quarter" idx="11"/>
          </p:nvPr>
        </p:nvSpPr>
        <p:spPr>
          <a:xfrm rot="16200000">
            <a:off x="6526087" y="2934814"/>
            <a:ext cx="4644000" cy="520835"/>
          </a:xfrm>
          <a:noFill/>
          <a:ln>
            <a:noFill/>
          </a:ln>
        </p:spPr>
        <p:txBody>
          <a:bodyPr/>
          <a:lstStyle/>
          <a:p>
            <a:r>
              <a:rPr lang="es-MX" sz="1200" dirty="0" smtClean="0">
                <a:solidFill>
                  <a:schemeClr val="bg1"/>
                </a:solidFill>
              </a:rPr>
              <a:t>Teoría Computacional</a:t>
            </a:r>
          </a:p>
          <a:p>
            <a:r>
              <a:rPr lang="es-MX" sz="1200" dirty="0" smtClean="0">
                <a:solidFill>
                  <a:schemeClr val="bg1"/>
                </a:solidFill>
              </a:rPr>
              <a:t>Clase  02: Introducción</a:t>
            </a:r>
          </a:p>
          <a:p>
            <a:r>
              <a:rPr lang="es-MX" sz="1200" dirty="0" smtClean="0">
                <a:solidFill>
                  <a:schemeClr val="bg1"/>
                </a:solidFill>
              </a:rPr>
              <a:t>Máquinas secuenciales y automáticas</a:t>
            </a:r>
            <a:endParaRPr lang="es-MX" sz="1200" dirty="0">
              <a:solidFill>
                <a:schemeClr val="bg1"/>
              </a:solidFill>
            </a:endParaRPr>
          </a:p>
        </p:txBody>
      </p:sp>
      <p:sp>
        <p:nvSpPr>
          <p:cNvPr id="5" name="6 Marcador de pie de página"/>
          <p:cNvSpPr txBox="1">
            <a:spLocks/>
          </p:cNvSpPr>
          <p:nvPr/>
        </p:nvSpPr>
        <p:spPr>
          <a:xfrm rot="16200000">
            <a:off x="-416358" y="3740876"/>
            <a:ext cx="1569182" cy="520835"/>
          </a:xfrm>
          <a:prstGeom prst="rect">
            <a:avLst/>
          </a:prstGeom>
          <a:noFill/>
          <a:ln>
            <a:noFill/>
          </a:ln>
        </p:spPr>
        <p:txBody>
          <a:bodyPr vert="horz" lIns="91440" tIns="45720" rIns="91440" bIns="45720" rtlCol="0" anchor="ctr"/>
          <a:lstStyle>
            <a:defPPr>
              <a:defRPr lang="es-MX"/>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MX" sz="1400" dirty="0" smtClean="0">
                <a:solidFill>
                  <a:srgbClr val="0070C0"/>
                </a:solidFill>
              </a:rPr>
              <a:t>COMPLEJIDAD </a:t>
            </a:r>
          </a:p>
        </p:txBody>
      </p:sp>
      <p:sp>
        <p:nvSpPr>
          <p:cNvPr id="6" name="Flecha arriba 5"/>
          <p:cNvSpPr/>
          <p:nvPr/>
        </p:nvSpPr>
        <p:spPr>
          <a:xfrm>
            <a:off x="233104" y="2492896"/>
            <a:ext cx="234440" cy="79208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Más 7"/>
          <p:cNvSpPr/>
          <p:nvPr/>
        </p:nvSpPr>
        <p:spPr>
          <a:xfrm>
            <a:off x="107504" y="1916832"/>
            <a:ext cx="432048" cy="43204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Flecha abajo 8"/>
          <p:cNvSpPr/>
          <p:nvPr/>
        </p:nvSpPr>
        <p:spPr>
          <a:xfrm>
            <a:off x="233104" y="4653136"/>
            <a:ext cx="234440" cy="8640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Menos 9"/>
          <p:cNvSpPr/>
          <p:nvPr/>
        </p:nvSpPr>
        <p:spPr>
          <a:xfrm>
            <a:off x="144007" y="5589241"/>
            <a:ext cx="395545" cy="360040"/>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2436368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b="1" dirty="0">
                <a:solidFill>
                  <a:srgbClr val="0070C0"/>
                </a:solidFill>
              </a:rPr>
              <a:t>Máquinas abstractas o autómatas</a:t>
            </a:r>
            <a:endParaRPr lang="es-MX" dirty="0"/>
          </a:p>
        </p:txBody>
      </p:sp>
      <p:pic>
        <p:nvPicPr>
          <p:cNvPr id="3" name="Imagen 2"/>
          <p:cNvPicPr>
            <a:picLocks noChangeAspect="1"/>
          </p:cNvPicPr>
          <p:nvPr/>
        </p:nvPicPr>
        <p:blipFill>
          <a:blip r:embed="rId2"/>
          <a:stretch>
            <a:fillRect/>
          </a:stretch>
        </p:blipFill>
        <p:spPr>
          <a:xfrm>
            <a:off x="539552" y="2176399"/>
            <a:ext cx="7326070" cy="3412841"/>
          </a:xfrm>
          <a:prstGeom prst="rect">
            <a:avLst/>
          </a:prstGeom>
        </p:spPr>
      </p:pic>
      <p:sp>
        <p:nvSpPr>
          <p:cNvPr id="4" name="6 Marcador de pie de página"/>
          <p:cNvSpPr>
            <a:spLocks noGrp="1"/>
          </p:cNvSpPr>
          <p:nvPr>
            <p:ph type="ftr" sz="quarter" idx="11"/>
          </p:nvPr>
        </p:nvSpPr>
        <p:spPr>
          <a:xfrm rot="16200000">
            <a:off x="6526087" y="2934814"/>
            <a:ext cx="4644000" cy="520835"/>
          </a:xfrm>
          <a:noFill/>
          <a:ln>
            <a:noFill/>
          </a:ln>
        </p:spPr>
        <p:txBody>
          <a:bodyPr/>
          <a:lstStyle/>
          <a:p>
            <a:r>
              <a:rPr lang="es-MX" sz="1200" dirty="0" smtClean="0">
                <a:solidFill>
                  <a:schemeClr val="bg1"/>
                </a:solidFill>
              </a:rPr>
              <a:t>Teoría Computacional</a:t>
            </a:r>
          </a:p>
          <a:p>
            <a:r>
              <a:rPr lang="es-MX" sz="1200" dirty="0" smtClean="0">
                <a:solidFill>
                  <a:schemeClr val="bg1"/>
                </a:solidFill>
              </a:rPr>
              <a:t>Clase  02: Introducción</a:t>
            </a:r>
          </a:p>
          <a:p>
            <a:r>
              <a:rPr lang="es-MX" sz="1200" dirty="0" smtClean="0">
                <a:solidFill>
                  <a:schemeClr val="bg1"/>
                </a:solidFill>
              </a:rPr>
              <a:t>Máquinas secuenciales y automáticas</a:t>
            </a:r>
            <a:endParaRPr lang="es-MX" sz="1200" dirty="0">
              <a:solidFill>
                <a:schemeClr val="bg1"/>
              </a:solidFill>
            </a:endParaRPr>
          </a:p>
        </p:txBody>
      </p:sp>
    </p:spTree>
    <p:extLst>
      <p:ext uri="{BB962C8B-B14F-4D97-AF65-F5344CB8AC3E}">
        <p14:creationId xmlns:p14="http://schemas.microsoft.com/office/powerpoint/2010/main" val="14014875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b="1" dirty="0">
                <a:solidFill>
                  <a:srgbClr val="0070C0"/>
                </a:solidFill>
              </a:rPr>
              <a:t>Máquinas abstractas o autómatas</a:t>
            </a:r>
            <a:endParaRPr lang="es-MX" dirty="0"/>
          </a:p>
        </p:txBody>
      </p:sp>
      <p:pic>
        <p:nvPicPr>
          <p:cNvPr id="3" name="Da Vinci's mechanical lion walk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9512" y="1771650"/>
            <a:ext cx="4572000" cy="3429000"/>
          </a:xfrm>
          <a:prstGeom prst="rect">
            <a:avLst/>
          </a:prstGeom>
        </p:spPr>
      </p:pic>
      <p:sp>
        <p:nvSpPr>
          <p:cNvPr id="4" name="Rectángulo 3"/>
          <p:cNvSpPr/>
          <p:nvPr/>
        </p:nvSpPr>
        <p:spPr>
          <a:xfrm>
            <a:off x="629816" y="5336048"/>
            <a:ext cx="6102424" cy="1477328"/>
          </a:xfrm>
          <a:prstGeom prst="rect">
            <a:avLst/>
          </a:prstGeom>
        </p:spPr>
        <p:txBody>
          <a:bodyPr wrap="square">
            <a:spAutoFit/>
          </a:bodyPr>
          <a:lstStyle/>
          <a:p>
            <a:r>
              <a:rPr lang="en-US" dirty="0"/>
              <a:t>Leonardo Da Vinci’s “mechanical lion” was the star attraction at a pageant in honor of the newly crowned King of France, Francois I. According to G. P. </a:t>
            </a:r>
            <a:r>
              <a:rPr lang="en-US" dirty="0" err="1"/>
              <a:t>Lomazzo</a:t>
            </a:r>
            <a:r>
              <a:rPr lang="en-US" dirty="0"/>
              <a:t>, the Lion was presented to the King by Giuliano de’ Medici in Lyon, on July 12th, 1515. Made with a “wonderful artifice,” the Lion was set in motion.</a:t>
            </a:r>
            <a:endParaRPr lang="es-MX" dirty="0"/>
          </a:p>
        </p:txBody>
      </p:sp>
      <p:pic>
        <p:nvPicPr>
          <p:cNvPr id="6" name="Imagen 5"/>
          <p:cNvPicPr>
            <a:picLocks noChangeAspect="1"/>
          </p:cNvPicPr>
          <p:nvPr/>
        </p:nvPicPr>
        <p:blipFill>
          <a:blip r:embed="rId5"/>
          <a:stretch>
            <a:fillRect/>
          </a:stretch>
        </p:blipFill>
        <p:spPr>
          <a:xfrm>
            <a:off x="5436840" y="3429000"/>
            <a:ext cx="2590800" cy="1771650"/>
          </a:xfrm>
          <a:prstGeom prst="rect">
            <a:avLst/>
          </a:prstGeom>
        </p:spPr>
      </p:pic>
      <p:pic>
        <p:nvPicPr>
          <p:cNvPr id="7" name="Imagen 6"/>
          <p:cNvPicPr>
            <a:picLocks noChangeAspect="1"/>
          </p:cNvPicPr>
          <p:nvPr/>
        </p:nvPicPr>
        <p:blipFill>
          <a:blip r:embed="rId6"/>
          <a:stretch>
            <a:fillRect/>
          </a:stretch>
        </p:blipFill>
        <p:spPr>
          <a:xfrm>
            <a:off x="5508104" y="1536576"/>
            <a:ext cx="2724150" cy="1676400"/>
          </a:xfrm>
          <a:prstGeom prst="rect">
            <a:avLst/>
          </a:prstGeom>
        </p:spPr>
      </p:pic>
      <p:sp>
        <p:nvSpPr>
          <p:cNvPr id="8" name="6 Marcador de pie de página"/>
          <p:cNvSpPr>
            <a:spLocks noGrp="1"/>
          </p:cNvSpPr>
          <p:nvPr>
            <p:ph type="ftr" sz="quarter" idx="11"/>
          </p:nvPr>
        </p:nvSpPr>
        <p:spPr>
          <a:xfrm rot="16200000">
            <a:off x="6526087" y="2934814"/>
            <a:ext cx="4644000" cy="520835"/>
          </a:xfrm>
          <a:noFill/>
          <a:ln>
            <a:noFill/>
          </a:ln>
        </p:spPr>
        <p:txBody>
          <a:bodyPr/>
          <a:lstStyle/>
          <a:p>
            <a:r>
              <a:rPr lang="es-MX" sz="1200" dirty="0" smtClean="0">
                <a:solidFill>
                  <a:schemeClr val="bg1"/>
                </a:solidFill>
              </a:rPr>
              <a:t>Teoría Computacional</a:t>
            </a:r>
          </a:p>
          <a:p>
            <a:r>
              <a:rPr lang="es-MX" sz="1200" dirty="0" smtClean="0">
                <a:solidFill>
                  <a:schemeClr val="bg1"/>
                </a:solidFill>
              </a:rPr>
              <a:t>Clase  02: Introducción</a:t>
            </a:r>
          </a:p>
          <a:p>
            <a:r>
              <a:rPr lang="es-MX" sz="1200" dirty="0" smtClean="0">
                <a:solidFill>
                  <a:schemeClr val="bg1"/>
                </a:solidFill>
              </a:rPr>
              <a:t>Máquinas secuenciales y automáticas</a:t>
            </a:r>
            <a:endParaRPr lang="es-MX" sz="1200" dirty="0">
              <a:solidFill>
                <a:schemeClr val="bg1"/>
              </a:solidFill>
            </a:endParaRPr>
          </a:p>
        </p:txBody>
      </p:sp>
    </p:spTree>
    <p:extLst>
      <p:ext uri="{BB962C8B-B14F-4D97-AF65-F5344CB8AC3E}">
        <p14:creationId xmlns:p14="http://schemas.microsoft.com/office/powerpoint/2010/main" val="36112175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27384"/>
            <a:ext cx="4663430" cy="1325563"/>
          </a:xfrm>
        </p:spPr>
        <p:txBody>
          <a:bodyPr/>
          <a:lstStyle/>
          <a:p>
            <a:r>
              <a:rPr lang="es-MX" b="1" dirty="0" smtClean="0">
                <a:solidFill>
                  <a:srgbClr val="0070C0"/>
                </a:solidFill>
              </a:rPr>
              <a:t>Autómatas</a:t>
            </a:r>
            <a:endParaRPr lang="es-MX" dirty="0"/>
          </a:p>
        </p:txBody>
      </p:sp>
      <p:pic>
        <p:nvPicPr>
          <p:cNvPr id="3" name="Imagen 2"/>
          <p:cNvPicPr>
            <a:picLocks noChangeAspect="1"/>
          </p:cNvPicPr>
          <p:nvPr/>
        </p:nvPicPr>
        <p:blipFill>
          <a:blip r:embed="rId2"/>
          <a:stretch>
            <a:fillRect/>
          </a:stretch>
        </p:blipFill>
        <p:spPr>
          <a:xfrm>
            <a:off x="467544" y="980728"/>
            <a:ext cx="4678433" cy="2625651"/>
          </a:xfrm>
          <a:prstGeom prst="rect">
            <a:avLst/>
          </a:prstGeom>
        </p:spPr>
      </p:pic>
      <p:sp>
        <p:nvSpPr>
          <p:cNvPr id="4" name="Rectángulo 3"/>
          <p:cNvSpPr/>
          <p:nvPr/>
        </p:nvSpPr>
        <p:spPr>
          <a:xfrm>
            <a:off x="35496" y="3645024"/>
            <a:ext cx="8479854" cy="3416320"/>
          </a:xfrm>
          <a:prstGeom prst="rect">
            <a:avLst/>
          </a:prstGeom>
        </p:spPr>
        <p:txBody>
          <a:bodyPr wrap="square">
            <a:spAutoFit/>
          </a:bodyPr>
          <a:lstStyle/>
          <a:p>
            <a:r>
              <a:rPr lang="en-US" dirty="0"/>
              <a:t>Leonardo Da Vinci wrote extensively about automatons, and his personal notebooks are littered with ideas for mechanical creations ranging from a hydraulic water clock to a robotic lion. Perhaps most extraordinary of all is his plan for an artificial man in the form of an armored Germanic knight. According to Da Vinci’s sketches of the key components, the knight was to be powered by an external mechanical crank and use cables and </a:t>
            </a:r>
            <a:r>
              <a:rPr lang="en-US" dirty="0" err="1"/>
              <a:t>pullies</a:t>
            </a:r>
            <a:r>
              <a:rPr lang="en-US" dirty="0"/>
              <a:t> to sit, stand, turn its head, cross its arms and even lift up its metal visor. While no complete drawings of the automaton exist today, evidence suggests that Da Vinci may have actually built a prototype in 1495 while working under the patronage of the Duke of Milan. In 2002, NASA roboticist Mark </a:t>
            </a:r>
            <a:r>
              <a:rPr lang="en-US" dirty="0" err="1"/>
              <a:t>Rosheim</a:t>
            </a:r>
            <a:r>
              <a:rPr lang="en-US" dirty="0"/>
              <a:t> used Da Vinci’s scattered notes and sketches to see if he could create his own version of the 15th century automaton. The </a:t>
            </a:r>
            <a:r>
              <a:rPr lang="en-US" dirty="0" err="1"/>
              <a:t>Rosheim</a:t>
            </a:r>
            <a:r>
              <a:rPr lang="en-US" dirty="0"/>
              <a:t> knight proved fully functional, suggesting that Da Vinci may very well have been a robotics pioneer.</a:t>
            </a:r>
            <a:endParaRPr lang="es-MX" dirty="0"/>
          </a:p>
        </p:txBody>
      </p:sp>
      <p:pic>
        <p:nvPicPr>
          <p:cNvPr id="5" name="Imagen 4"/>
          <p:cNvPicPr>
            <a:picLocks noChangeAspect="1"/>
          </p:cNvPicPr>
          <p:nvPr/>
        </p:nvPicPr>
        <p:blipFill>
          <a:blip r:embed="rId3"/>
          <a:stretch>
            <a:fillRect/>
          </a:stretch>
        </p:blipFill>
        <p:spPr>
          <a:xfrm>
            <a:off x="5285900" y="116632"/>
            <a:ext cx="2906115" cy="3440327"/>
          </a:xfrm>
          <a:prstGeom prst="rect">
            <a:avLst/>
          </a:prstGeom>
        </p:spPr>
      </p:pic>
      <p:sp>
        <p:nvSpPr>
          <p:cNvPr id="6" name="6 Marcador de pie de página"/>
          <p:cNvSpPr>
            <a:spLocks noGrp="1"/>
          </p:cNvSpPr>
          <p:nvPr>
            <p:ph type="ftr" sz="quarter" idx="11"/>
          </p:nvPr>
        </p:nvSpPr>
        <p:spPr>
          <a:xfrm rot="16200000">
            <a:off x="6526087" y="2934814"/>
            <a:ext cx="4644000" cy="520835"/>
          </a:xfrm>
          <a:noFill/>
          <a:ln>
            <a:noFill/>
          </a:ln>
        </p:spPr>
        <p:txBody>
          <a:bodyPr/>
          <a:lstStyle/>
          <a:p>
            <a:r>
              <a:rPr lang="es-MX" sz="1200" dirty="0" smtClean="0">
                <a:solidFill>
                  <a:schemeClr val="bg1"/>
                </a:solidFill>
              </a:rPr>
              <a:t>Teoría Computacional</a:t>
            </a:r>
          </a:p>
          <a:p>
            <a:r>
              <a:rPr lang="es-MX" sz="1200" dirty="0" smtClean="0">
                <a:solidFill>
                  <a:schemeClr val="bg1"/>
                </a:solidFill>
              </a:rPr>
              <a:t>Clase  02: Introducción</a:t>
            </a:r>
          </a:p>
          <a:p>
            <a:r>
              <a:rPr lang="es-MX" sz="1200" dirty="0" smtClean="0">
                <a:solidFill>
                  <a:schemeClr val="bg1"/>
                </a:solidFill>
              </a:rPr>
              <a:t>Máquinas secuenciales y automáticas</a:t>
            </a:r>
            <a:endParaRPr lang="es-MX" sz="1200" dirty="0">
              <a:solidFill>
                <a:schemeClr val="bg1"/>
              </a:solidFill>
            </a:endParaRPr>
          </a:p>
        </p:txBody>
      </p:sp>
    </p:spTree>
    <p:extLst>
      <p:ext uri="{BB962C8B-B14F-4D97-AF65-F5344CB8AC3E}">
        <p14:creationId xmlns:p14="http://schemas.microsoft.com/office/powerpoint/2010/main" val="7709665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611560" y="1788543"/>
            <a:ext cx="7696201" cy="5456881"/>
          </a:xfrm>
          <a:prstGeom prst="rect">
            <a:avLst/>
          </a:prstGeom>
        </p:spPr>
      </p:pic>
      <p:sp>
        <p:nvSpPr>
          <p:cNvPr id="4" name="6 Marcador de pie de página"/>
          <p:cNvSpPr>
            <a:spLocks noGrp="1"/>
          </p:cNvSpPr>
          <p:nvPr>
            <p:ph type="ftr" sz="quarter" idx="11"/>
          </p:nvPr>
        </p:nvSpPr>
        <p:spPr>
          <a:xfrm rot="16200000">
            <a:off x="6526087" y="2934814"/>
            <a:ext cx="4644000" cy="520835"/>
          </a:xfrm>
          <a:noFill/>
          <a:ln>
            <a:noFill/>
          </a:ln>
        </p:spPr>
        <p:txBody>
          <a:bodyPr/>
          <a:lstStyle/>
          <a:p>
            <a:r>
              <a:rPr lang="es-MX" sz="1200" dirty="0" smtClean="0">
                <a:solidFill>
                  <a:schemeClr val="bg1"/>
                </a:solidFill>
              </a:rPr>
              <a:t>Teoría Computacional</a:t>
            </a:r>
          </a:p>
          <a:p>
            <a:r>
              <a:rPr lang="es-MX" sz="1200" dirty="0" smtClean="0">
                <a:solidFill>
                  <a:schemeClr val="bg1"/>
                </a:solidFill>
              </a:rPr>
              <a:t>Clase  02: Introducción</a:t>
            </a:r>
          </a:p>
          <a:p>
            <a:r>
              <a:rPr lang="es-MX" sz="1200" dirty="0" smtClean="0">
                <a:solidFill>
                  <a:schemeClr val="bg1"/>
                </a:solidFill>
              </a:rPr>
              <a:t>Máquinas secuenciales y automáticas</a:t>
            </a:r>
            <a:endParaRPr lang="es-MX" sz="1200" dirty="0">
              <a:solidFill>
                <a:schemeClr val="bg1"/>
              </a:solidFill>
            </a:endParaRPr>
          </a:p>
        </p:txBody>
      </p:sp>
      <p:pic>
        <p:nvPicPr>
          <p:cNvPr id="5" name="Imagen 4"/>
          <p:cNvPicPr>
            <a:picLocks noChangeAspect="1"/>
          </p:cNvPicPr>
          <p:nvPr/>
        </p:nvPicPr>
        <p:blipFill>
          <a:blip r:embed="rId3"/>
          <a:stretch>
            <a:fillRect/>
          </a:stretch>
        </p:blipFill>
        <p:spPr>
          <a:xfrm>
            <a:off x="323528" y="188640"/>
            <a:ext cx="8053514" cy="1322947"/>
          </a:xfrm>
          <a:prstGeom prst="rect">
            <a:avLst/>
          </a:prstGeom>
        </p:spPr>
      </p:pic>
    </p:spTree>
    <p:extLst>
      <p:ext uri="{BB962C8B-B14F-4D97-AF65-F5344CB8AC3E}">
        <p14:creationId xmlns:p14="http://schemas.microsoft.com/office/powerpoint/2010/main" val="31260841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sz="4000" b="1" dirty="0" smtClean="0">
                <a:solidFill>
                  <a:srgbClr val="00B0F0"/>
                </a:solidFill>
              </a:rPr>
              <a:t>Lenguajes y gramáticas</a:t>
            </a:r>
            <a:endParaRPr lang="es-MX" sz="4000" b="1" dirty="0">
              <a:solidFill>
                <a:srgbClr val="00B0F0"/>
              </a:solidFill>
            </a:endParaRPr>
          </a:p>
        </p:txBody>
      </p:sp>
      <p:sp>
        <p:nvSpPr>
          <p:cNvPr id="3" name="Marcador de contenido 2"/>
          <p:cNvSpPr>
            <a:spLocks noGrp="1"/>
          </p:cNvSpPr>
          <p:nvPr>
            <p:ph idx="1"/>
          </p:nvPr>
        </p:nvSpPr>
        <p:spPr/>
        <p:txBody>
          <a:bodyPr/>
          <a:lstStyle/>
          <a:p>
            <a:r>
              <a:rPr lang="es-MX" dirty="0" smtClean="0"/>
              <a:t>El tercer componente provino de un campo no considerado como  científico: la lingüística, la teoría de los lenguajes y las gramáticas. </a:t>
            </a:r>
            <a:endParaRPr lang="es-MX" dirty="0"/>
          </a:p>
        </p:txBody>
      </p:sp>
      <p:sp>
        <p:nvSpPr>
          <p:cNvPr id="4" name="6 Marcador de pie de página"/>
          <p:cNvSpPr>
            <a:spLocks noGrp="1"/>
          </p:cNvSpPr>
          <p:nvPr>
            <p:ph type="ftr" sz="quarter" idx="11"/>
          </p:nvPr>
        </p:nvSpPr>
        <p:spPr>
          <a:xfrm rot="16200000">
            <a:off x="6526087" y="2934814"/>
            <a:ext cx="4644000" cy="520835"/>
          </a:xfrm>
          <a:noFill/>
          <a:ln>
            <a:noFill/>
          </a:ln>
        </p:spPr>
        <p:txBody>
          <a:bodyPr/>
          <a:lstStyle/>
          <a:p>
            <a:r>
              <a:rPr lang="es-MX" sz="1200" dirty="0" smtClean="0">
                <a:solidFill>
                  <a:schemeClr val="bg1"/>
                </a:solidFill>
              </a:rPr>
              <a:t>Teoría Computacional</a:t>
            </a:r>
          </a:p>
          <a:p>
            <a:r>
              <a:rPr lang="es-MX" sz="1200" dirty="0" smtClean="0">
                <a:solidFill>
                  <a:schemeClr val="bg1"/>
                </a:solidFill>
              </a:rPr>
              <a:t>Clase  02: Introducción</a:t>
            </a:r>
          </a:p>
          <a:p>
            <a:r>
              <a:rPr lang="es-MX" sz="1200" dirty="0" smtClean="0">
                <a:solidFill>
                  <a:schemeClr val="bg1"/>
                </a:solidFill>
              </a:rPr>
              <a:t>Lenguajes y gramáticas</a:t>
            </a:r>
            <a:endParaRPr lang="es-MX" sz="1200" dirty="0">
              <a:solidFill>
                <a:schemeClr val="bg1"/>
              </a:solidFill>
            </a:endParaRPr>
          </a:p>
        </p:txBody>
      </p:sp>
    </p:spTree>
    <p:extLst>
      <p:ext uri="{BB962C8B-B14F-4D97-AF65-F5344CB8AC3E}">
        <p14:creationId xmlns:p14="http://schemas.microsoft.com/office/powerpoint/2010/main" val="13806983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p:cNvSpPr/>
          <p:nvPr/>
        </p:nvSpPr>
        <p:spPr>
          <a:xfrm>
            <a:off x="8519188" y="0"/>
            <a:ext cx="6120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 name="1 Título"/>
          <p:cNvSpPr>
            <a:spLocks noGrp="1"/>
          </p:cNvSpPr>
          <p:nvPr>
            <p:ph type="title"/>
          </p:nvPr>
        </p:nvSpPr>
        <p:spPr/>
        <p:txBody>
          <a:bodyPr/>
          <a:lstStyle/>
          <a:p>
            <a:r>
              <a:rPr lang="es-MX" sz="4000" b="1" dirty="0" smtClean="0">
                <a:solidFill>
                  <a:srgbClr val="00B0F0"/>
                </a:solidFill>
              </a:rPr>
              <a:t>Contenido</a:t>
            </a:r>
            <a:endParaRPr lang="es-MX" sz="4000" b="1" dirty="0">
              <a:solidFill>
                <a:srgbClr val="00B0F0"/>
              </a:solidFill>
            </a:endParaRPr>
          </a:p>
        </p:txBody>
      </p:sp>
      <p:sp>
        <p:nvSpPr>
          <p:cNvPr id="3" name="2 Marcador de contenido"/>
          <p:cNvSpPr>
            <a:spLocks noGrp="1"/>
          </p:cNvSpPr>
          <p:nvPr>
            <p:ph idx="1"/>
          </p:nvPr>
        </p:nvSpPr>
        <p:spPr/>
        <p:txBody>
          <a:bodyPr>
            <a:normAutofit/>
          </a:bodyPr>
          <a:lstStyle/>
          <a:p>
            <a:r>
              <a:rPr lang="es-MX" sz="4000" dirty="0" smtClean="0"/>
              <a:t>Teoría Computacional (TC)</a:t>
            </a:r>
          </a:p>
          <a:p>
            <a:pPr lvl="1">
              <a:buFont typeface="Wingdings" panose="05000000000000000000" pitchFamily="2" charset="2"/>
              <a:buChar char="Ø"/>
            </a:pPr>
            <a:r>
              <a:rPr lang="es-MX" sz="4000" dirty="0" smtClean="0"/>
              <a:t>Fundamentos de las Matemáticas</a:t>
            </a:r>
          </a:p>
          <a:p>
            <a:pPr lvl="1">
              <a:buFont typeface="Wingdings" panose="05000000000000000000" pitchFamily="2" charset="2"/>
              <a:buChar char="Ø"/>
            </a:pPr>
            <a:r>
              <a:rPr lang="es-MX" sz="4000" dirty="0" smtClean="0"/>
              <a:t>Máquinas secuenciales y automáticas</a:t>
            </a:r>
          </a:p>
          <a:p>
            <a:pPr lvl="1">
              <a:buFont typeface="Wingdings" panose="05000000000000000000" pitchFamily="2" charset="2"/>
              <a:buChar char="Ø"/>
            </a:pPr>
            <a:r>
              <a:rPr lang="es-MX" sz="3700" dirty="0" smtClean="0"/>
              <a:t>Lenguajes y gramáticas</a:t>
            </a:r>
          </a:p>
          <a:p>
            <a:endParaRPr lang="es-MX" sz="2800" dirty="0" smtClean="0"/>
          </a:p>
          <a:p>
            <a:endParaRPr lang="es-MX" sz="2800" dirty="0"/>
          </a:p>
          <a:p>
            <a:pPr marL="0" indent="0">
              <a:buNone/>
            </a:pPr>
            <a:endParaRPr lang="es-MX" sz="2800" dirty="0" smtClean="0"/>
          </a:p>
          <a:p>
            <a:pPr marL="0" indent="0">
              <a:buNone/>
            </a:pPr>
            <a:endParaRPr lang="es-MX" sz="2800" dirty="0"/>
          </a:p>
        </p:txBody>
      </p:sp>
      <p:sp>
        <p:nvSpPr>
          <p:cNvPr id="7" name="6 Marcador de pie de página"/>
          <p:cNvSpPr>
            <a:spLocks noGrp="1"/>
          </p:cNvSpPr>
          <p:nvPr>
            <p:ph type="ftr" sz="quarter" idx="11"/>
          </p:nvPr>
        </p:nvSpPr>
        <p:spPr>
          <a:xfrm rot="16200000">
            <a:off x="6470858" y="2934814"/>
            <a:ext cx="4644000" cy="520835"/>
          </a:xfrm>
          <a:noFill/>
          <a:ln>
            <a:noFill/>
          </a:ln>
        </p:spPr>
        <p:txBody>
          <a:bodyPr/>
          <a:lstStyle/>
          <a:p>
            <a:r>
              <a:rPr lang="es-MX" sz="1200" dirty="0" smtClean="0">
                <a:solidFill>
                  <a:schemeClr val="bg1"/>
                </a:solidFill>
              </a:rPr>
              <a:t>Teoría Computacional</a:t>
            </a:r>
          </a:p>
          <a:p>
            <a:r>
              <a:rPr lang="es-MX" sz="1200" dirty="0" smtClean="0">
                <a:solidFill>
                  <a:schemeClr val="bg1"/>
                </a:solidFill>
              </a:rPr>
              <a:t>Clase  02: Introducción</a:t>
            </a:r>
          </a:p>
          <a:p>
            <a:r>
              <a:rPr lang="es-MX" sz="1200" dirty="0" smtClean="0">
                <a:solidFill>
                  <a:schemeClr val="bg1"/>
                </a:solidFill>
              </a:rPr>
              <a:t>Contenido</a:t>
            </a:r>
            <a:endParaRPr lang="es-MX" sz="1200" dirty="0">
              <a:solidFill>
                <a:schemeClr val="bg1"/>
              </a:solidFill>
            </a:endParaRPr>
          </a:p>
        </p:txBody>
      </p:sp>
      <p:sp>
        <p:nvSpPr>
          <p:cNvPr id="5" name="4 Marcador de número de diapositiva"/>
          <p:cNvSpPr>
            <a:spLocks noGrp="1"/>
          </p:cNvSpPr>
          <p:nvPr>
            <p:ph type="sldNum" sz="quarter" idx="12"/>
          </p:nvPr>
        </p:nvSpPr>
        <p:spPr>
          <a:xfrm>
            <a:off x="8620608" y="6356350"/>
            <a:ext cx="370384" cy="365125"/>
          </a:xfrm>
        </p:spPr>
        <p:txBody>
          <a:bodyPr/>
          <a:lstStyle/>
          <a:p>
            <a:fld id="{6CBBFA06-222C-4F7F-9B5A-DED9CF65962D}" type="slidenum">
              <a:rPr lang="es-MX" smtClean="0">
                <a:solidFill>
                  <a:schemeClr val="bg1"/>
                </a:solidFill>
              </a:rPr>
              <a:pPr/>
              <a:t>2</a:t>
            </a:fld>
            <a:endParaRPr lang="es-MX" dirty="0">
              <a:solidFill>
                <a:schemeClr val="bg1"/>
              </a:solidFill>
            </a:endParaRPr>
          </a:p>
        </p:txBody>
      </p:sp>
      <p:pic>
        <p:nvPicPr>
          <p:cNvPr id="6" name="Picture 5"/>
          <p:cNvPicPr>
            <a:picLocks noChangeAspect="1" noChangeArrowheads="1"/>
          </p:cNvPicPr>
          <p:nvPr/>
        </p:nvPicPr>
        <p:blipFill>
          <a:blip r:embed="rId3" cstate="print"/>
          <a:srcRect/>
          <a:stretch>
            <a:fillRect/>
          </a:stretch>
        </p:blipFill>
        <p:spPr bwMode="auto">
          <a:xfrm>
            <a:off x="8537715" y="87951"/>
            <a:ext cx="570789" cy="5327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58460608"/>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1520" y="-7889"/>
            <a:ext cx="5688632" cy="1479698"/>
          </a:xfrm>
        </p:spPr>
        <p:txBody>
          <a:bodyPr>
            <a:normAutofit fontScale="90000"/>
          </a:bodyPr>
          <a:lstStyle/>
          <a:p>
            <a:r>
              <a:rPr lang="es-MX" b="1" dirty="0" smtClean="0">
                <a:solidFill>
                  <a:srgbClr val="00B0F0"/>
                </a:solidFill>
              </a:rPr>
              <a:t>Noam Chomsky</a:t>
            </a:r>
            <a:br>
              <a:rPr lang="es-MX" b="1" dirty="0" smtClean="0">
                <a:solidFill>
                  <a:srgbClr val="00B0F0"/>
                </a:solidFill>
              </a:rPr>
            </a:br>
            <a:r>
              <a:rPr lang="es-MX" b="1" dirty="0" smtClean="0">
                <a:solidFill>
                  <a:srgbClr val="00B0F0"/>
                </a:solidFill>
              </a:rPr>
              <a:t>Lingüista, filósofo, activista político norteamericano. Profesor del MIT.</a:t>
            </a:r>
            <a:br>
              <a:rPr lang="es-MX" b="1" dirty="0" smtClean="0">
                <a:solidFill>
                  <a:srgbClr val="00B0F0"/>
                </a:solidFill>
              </a:rPr>
            </a:br>
            <a:r>
              <a:rPr lang="es-MX" b="1" dirty="0" smtClean="0">
                <a:solidFill>
                  <a:srgbClr val="00B0F0"/>
                </a:solidFill>
              </a:rPr>
              <a:t>(1928- )</a:t>
            </a:r>
            <a:endParaRPr lang="es-MX" b="1" dirty="0">
              <a:solidFill>
                <a:srgbClr val="00B0F0"/>
              </a:solidFill>
            </a:endParaRPr>
          </a:p>
        </p:txBody>
      </p:sp>
      <p:pic>
        <p:nvPicPr>
          <p:cNvPr id="3" name="Imagen 2"/>
          <p:cNvPicPr>
            <a:picLocks noChangeAspect="1"/>
          </p:cNvPicPr>
          <p:nvPr/>
        </p:nvPicPr>
        <p:blipFill>
          <a:blip r:embed="rId2"/>
          <a:stretch>
            <a:fillRect/>
          </a:stretch>
        </p:blipFill>
        <p:spPr>
          <a:xfrm>
            <a:off x="6097289" y="-27384"/>
            <a:ext cx="2219127" cy="2965268"/>
          </a:xfrm>
          <a:prstGeom prst="rect">
            <a:avLst/>
          </a:prstGeom>
        </p:spPr>
      </p:pic>
      <p:sp>
        <p:nvSpPr>
          <p:cNvPr id="5" name="Rectángulo 4"/>
          <p:cNvSpPr/>
          <p:nvPr/>
        </p:nvSpPr>
        <p:spPr>
          <a:xfrm>
            <a:off x="179512" y="1844824"/>
            <a:ext cx="8280920" cy="5093702"/>
          </a:xfrm>
          <a:prstGeom prst="rect">
            <a:avLst/>
          </a:prstGeom>
        </p:spPr>
        <p:txBody>
          <a:bodyPr wrap="square">
            <a:spAutoFit/>
          </a:bodyPr>
          <a:lstStyle/>
          <a:p>
            <a:pPr algn="just">
              <a:buFont typeface="Wingdings" panose="05000000000000000000" pitchFamily="2" charset="2"/>
              <a:buChar char="§"/>
            </a:pPr>
            <a:r>
              <a:rPr lang="es-MX" sz="2500" dirty="0" smtClean="0"/>
              <a:t>En 1950 introdujo la </a:t>
            </a:r>
            <a:r>
              <a:rPr lang="es-MX" sz="2500" dirty="0" smtClean="0">
                <a:solidFill>
                  <a:srgbClr val="FF0000"/>
                </a:solidFill>
              </a:rPr>
              <a:t>Teoría de las </a:t>
            </a:r>
          </a:p>
          <a:p>
            <a:pPr algn="just"/>
            <a:r>
              <a:rPr lang="es-MX" sz="2500" dirty="0" smtClean="0"/>
              <a:t>  </a:t>
            </a:r>
            <a:r>
              <a:rPr lang="es-MX" sz="2500" dirty="0">
                <a:solidFill>
                  <a:srgbClr val="FF0000"/>
                </a:solidFill>
              </a:rPr>
              <a:t>g</a:t>
            </a:r>
            <a:r>
              <a:rPr lang="es-MX" sz="2500" dirty="0" smtClean="0">
                <a:solidFill>
                  <a:srgbClr val="FF0000"/>
                </a:solidFill>
              </a:rPr>
              <a:t>ramáticas </a:t>
            </a:r>
            <a:r>
              <a:rPr lang="es-MX" sz="2500" dirty="0">
                <a:solidFill>
                  <a:srgbClr val="FF0000"/>
                </a:solidFill>
              </a:rPr>
              <a:t>t</a:t>
            </a:r>
            <a:r>
              <a:rPr lang="es-MX" sz="2500" dirty="0" smtClean="0">
                <a:solidFill>
                  <a:srgbClr val="FF0000"/>
                </a:solidFill>
              </a:rPr>
              <a:t>ransformacionales </a:t>
            </a:r>
            <a:r>
              <a:rPr lang="es-MX" sz="2500" dirty="0" smtClean="0"/>
              <a:t>o </a:t>
            </a:r>
            <a:r>
              <a:rPr lang="es-MX" sz="2500" dirty="0" smtClean="0">
                <a:solidFill>
                  <a:srgbClr val="FF0000"/>
                </a:solidFill>
              </a:rPr>
              <a:t>Teoría de</a:t>
            </a:r>
          </a:p>
          <a:p>
            <a:pPr algn="just"/>
            <a:r>
              <a:rPr lang="es-MX" sz="2500" dirty="0" smtClean="0"/>
              <a:t>  </a:t>
            </a:r>
            <a:r>
              <a:rPr lang="es-MX" sz="2500" dirty="0" smtClean="0">
                <a:solidFill>
                  <a:srgbClr val="FF0000"/>
                </a:solidFill>
              </a:rPr>
              <a:t>los lenguajes </a:t>
            </a:r>
            <a:r>
              <a:rPr lang="es-MX" sz="2500" dirty="0">
                <a:solidFill>
                  <a:srgbClr val="FF0000"/>
                </a:solidFill>
              </a:rPr>
              <a:t>f</a:t>
            </a:r>
            <a:r>
              <a:rPr lang="es-MX" sz="2500" dirty="0" smtClean="0">
                <a:solidFill>
                  <a:srgbClr val="FF0000"/>
                </a:solidFill>
              </a:rPr>
              <a:t>ormales</a:t>
            </a:r>
            <a:r>
              <a:rPr lang="es-MX" sz="2500" dirty="0" smtClean="0"/>
              <a:t>, que convirtió a la</a:t>
            </a:r>
          </a:p>
          <a:p>
            <a:pPr algn="just"/>
            <a:r>
              <a:rPr lang="es-MX" sz="2500" dirty="0" smtClean="0"/>
              <a:t>  Lingüística en una ciencia (Lingüística matemática o </a:t>
            </a:r>
          </a:p>
          <a:p>
            <a:pPr algn="just"/>
            <a:r>
              <a:rPr lang="es-MX" sz="2500" dirty="0" smtClean="0"/>
              <a:t>  Lingüística computacional).</a:t>
            </a:r>
            <a:endParaRPr lang="es-MX" sz="2500" dirty="0"/>
          </a:p>
          <a:p>
            <a:pPr algn="just">
              <a:buFont typeface="Wingdings" panose="05000000000000000000" pitchFamily="2" charset="2"/>
              <a:buChar char="§"/>
            </a:pPr>
            <a:r>
              <a:rPr lang="es-MX" sz="2500" dirty="0" smtClean="0"/>
              <a:t> Esta teoría proporcionó una herramienta aplicable tanto a los lenguajes naturales como a los lenguajes artificiales (lenguajes de programación) que comenzaban a aparecer en esa época (1953).</a:t>
            </a:r>
            <a:endParaRPr lang="es-MX" sz="2500" dirty="0"/>
          </a:p>
          <a:p>
            <a:pPr algn="just">
              <a:buFont typeface="Wingdings" panose="05000000000000000000" pitchFamily="2" charset="2"/>
              <a:buChar char="§"/>
            </a:pPr>
            <a:r>
              <a:rPr lang="es-MX" sz="2500" dirty="0" smtClean="0"/>
              <a:t>Doctorado en 1955 en la U. Harvard con la tesis </a:t>
            </a:r>
            <a:r>
              <a:rPr lang="es-MX" sz="2500" dirty="0" smtClean="0">
                <a:solidFill>
                  <a:srgbClr val="FF0000"/>
                </a:solidFill>
              </a:rPr>
              <a:t>Estructura lógica de la teoría lingüística</a:t>
            </a:r>
            <a:r>
              <a:rPr lang="es-MX" sz="2500" dirty="0" smtClean="0"/>
              <a:t> (publicada hasta 1975).</a:t>
            </a:r>
          </a:p>
          <a:p>
            <a:pPr algn="just">
              <a:buFont typeface="Wingdings" panose="05000000000000000000" pitchFamily="2" charset="2"/>
              <a:buChar char="§"/>
            </a:pPr>
            <a:r>
              <a:rPr lang="es-MX" sz="2500" dirty="0" smtClean="0"/>
              <a:t>En 1957 publica </a:t>
            </a:r>
            <a:r>
              <a:rPr lang="es-MX" sz="2500" dirty="0" smtClean="0">
                <a:solidFill>
                  <a:srgbClr val="FF0000"/>
                </a:solidFill>
              </a:rPr>
              <a:t>Estructuras sintácticas</a:t>
            </a:r>
            <a:r>
              <a:rPr lang="es-MX" sz="2500" dirty="0" smtClean="0"/>
              <a:t> (clasificación de gramáticas de Chomsky).    </a:t>
            </a:r>
            <a:endParaRPr lang="es-MX" dirty="0"/>
          </a:p>
        </p:txBody>
      </p:sp>
      <p:pic>
        <p:nvPicPr>
          <p:cNvPr id="6" name="Imagen 5"/>
          <p:cNvPicPr>
            <a:picLocks noChangeAspect="1"/>
          </p:cNvPicPr>
          <p:nvPr/>
        </p:nvPicPr>
        <p:blipFill>
          <a:blip r:embed="rId3"/>
          <a:stretch>
            <a:fillRect/>
          </a:stretch>
        </p:blipFill>
        <p:spPr>
          <a:xfrm>
            <a:off x="8485508" y="1106222"/>
            <a:ext cx="695004" cy="4645555"/>
          </a:xfrm>
          <a:prstGeom prst="rect">
            <a:avLst/>
          </a:prstGeom>
        </p:spPr>
      </p:pic>
    </p:spTree>
    <p:extLst>
      <p:ext uri="{BB962C8B-B14F-4D97-AF65-F5344CB8AC3E}">
        <p14:creationId xmlns:p14="http://schemas.microsoft.com/office/powerpoint/2010/main" val="22533302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sz="4000" b="1" dirty="0" smtClean="0">
                <a:solidFill>
                  <a:srgbClr val="00B0F0"/>
                </a:solidFill>
              </a:rPr>
              <a:t>Lenguajes y gramáticas</a:t>
            </a:r>
            <a:endParaRPr lang="es-MX" sz="4000" b="1" dirty="0">
              <a:solidFill>
                <a:srgbClr val="00B0F0"/>
              </a:solidFill>
            </a:endParaRPr>
          </a:p>
        </p:txBody>
      </p:sp>
      <p:pic>
        <p:nvPicPr>
          <p:cNvPr id="3" name="Imagen 2"/>
          <p:cNvPicPr>
            <a:picLocks noChangeAspect="1"/>
          </p:cNvPicPr>
          <p:nvPr/>
        </p:nvPicPr>
        <p:blipFill>
          <a:blip r:embed="rId2"/>
          <a:stretch>
            <a:fillRect/>
          </a:stretch>
        </p:blipFill>
        <p:spPr>
          <a:xfrm>
            <a:off x="539552" y="1657463"/>
            <a:ext cx="7950201" cy="5227921"/>
          </a:xfrm>
          <a:prstGeom prst="rect">
            <a:avLst/>
          </a:prstGeom>
        </p:spPr>
      </p:pic>
      <p:pic>
        <p:nvPicPr>
          <p:cNvPr id="4" name="Imagen 3"/>
          <p:cNvPicPr>
            <a:picLocks noChangeAspect="1"/>
          </p:cNvPicPr>
          <p:nvPr/>
        </p:nvPicPr>
        <p:blipFill>
          <a:blip r:embed="rId3"/>
          <a:stretch>
            <a:fillRect/>
          </a:stretch>
        </p:blipFill>
        <p:spPr>
          <a:xfrm>
            <a:off x="8485508" y="1106222"/>
            <a:ext cx="695004" cy="4645555"/>
          </a:xfrm>
          <a:prstGeom prst="rect">
            <a:avLst/>
          </a:prstGeom>
        </p:spPr>
      </p:pic>
    </p:spTree>
    <p:extLst>
      <p:ext uri="{BB962C8B-B14F-4D97-AF65-F5344CB8AC3E}">
        <p14:creationId xmlns:p14="http://schemas.microsoft.com/office/powerpoint/2010/main" val="19584948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sz="4000" b="1" dirty="0" smtClean="0">
                <a:solidFill>
                  <a:srgbClr val="00B0F0"/>
                </a:solidFill>
              </a:rPr>
              <a:t>Lenguajes y gramáticas</a:t>
            </a:r>
            <a:endParaRPr lang="es-MX" sz="4000" b="1" dirty="0">
              <a:solidFill>
                <a:srgbClr val="00B0F0"/>
              </a:solidFill>
            </a:endParaRPr>
          </a:p>
        </p:txBody>
      </p:sp>
      <p:pic>
        <p:nvPicPr>
          <p:cNvPr id="4" name="Imagen 3"/>
          <p:cNvPicPr>
            <a:picLocks noChangeAspect="1"/>
          </p:cNvPicPr>
          <p:nvPr/>
        </p:nvPicPr>
        <p:blipFill>
          <a:blip r:embed="rId2"/>
          <a:stretch>
            <a:fillRect/>
          </a:stretch>
        </p:blipFill>
        <p:spPr>
          <a:xfrm>
            <a:off x="8485508" y="1106222"/>
            <a:ext cx="695004" cy="4645555"/>
          </a:xfrm>
          <a:prstGeom prst="rect">
            <a:avLst/>
          </a:prstGeom>
        </p:spPr>
      </p:pic>
      <p:pic>
        <p:nvPicPr>
          <p:cNvPr id="5" name="Imagen 4"/>
          <p:cNvPicPr>
            <a:picLocks noChangeAspect="1"/>
          </p:cNvPicPr>
          <p:nvPr/>
        </p:nvPicPr>
        <p:blipFill>
          <a:blip r:embed="rId3"/>
          <a:stretch>
            <a:fillRect/>
          </a:stretch>
        </p:blipFill>
        <p:spPr>
          <a:xfrm>
            <a:off x="539552" y="1484784"/>
            <a:ext cx="7683501" cy="5380561"/>
          </a:xfrm>
          <a:prstGeom prst="rect">
            <a:avLst/>
          </a:prstGeom>
        </p:spPr>
      </p:pic>
    </p:spTree>
    <p:extLst>
      <p:ext uri="{BB962C8B-B14F-4D97-AF65-F5344CB8AC3E}">
        <p14:creationId xmlns:p14="http://schemas.microsoft.com/office/powerpoint/2010/main" val="14605183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sz="4000" b="1" dirty="0" smtClean="0">
                <a:solidFill>
                  <a:srgbClr val="00B0F0"/>
                </a:solidFill>
              </a:rPr>
              <a:t>Lenguajes y gramáticas</a:t>
            </a:r>
            <a:endParaRPr lang="es-MX" sz="4000" b="1" dirty="0">
              <a:solidFill>
                <a:srgbClr val="00B0F0"/>
              </a:solidFill>
            </a:endParaRPr>
          </a:p>
        </p:txBody>
      </p:sp>
      <p:pic>
        <p:nvPicPr>
          <p:cNvPr id="4" name="Imagen 3"/>
          <p:cNvPicPr>
            <a:picLocks noChangeAspect="1"/>
          </p:cNvPicPr>
          <p:nvPr/>
        </p:nvPicPr>
        <p:blipFill>
          <a:blip r:embed="rId2"/>
          <a:stretch>
            <a:fillRect/>
          </a:stretch>
        </p:blipFill>
        <p:spPr>
          <a:xfrm>
            <a:off x="8485508" y="1106222"/>
            <a:ext cx="695004" cy="4645555"/>
          </a:xfrm>
          <a:prstGeom prst="rect">
            <a:avLst/>
          </a:prstGeom>
        </p:spPr>
      </p:pic>
      <p:graphicFrame>
        <p:nvGraphicFramePr>
          <p:cNvPr id="3" name="Tabla 2"/>
          <p:cNvGraphicFramePr>
            <a:graphicFrameLocks noGrp="1"/>
          </p:cNvGraphicFramePr>
          <p:nvPr>
            <p:extLst>
              <p:ext uri="{D42A27DB-BD31-4B8C-83A1-F6EECF244321}">
                <p14:modId xmlns:p14="http://schemas.microsoft.com/office/powerpoint/2010/main" val="2291397080"/>
              </p:ext>
            </p:extLst>
          </p:nvPr>
        </p:nvGraphicFramePr>
        <p:xfrm>
          <a:off x="636240" y="2294880"/>
          <a:ext cx="6096000" cy="3997960"/>
        </p:xfrm>
        <a:graphic>
          <a:graphicData uri="http://schemas.openxmlformats.org/drawingml/2006/table">
            <a:tbl>
              <a:tblPr firstRow="1" bandRow="1">
                <a:tableStyleId>{5C22544A-7EE6-4342-B048-85BDC9FD1C3A}</a:tableStyleId>
              </a:tblPr>
              <a:tblGrid>
                <a:gridCol w="1524000"/>
                <a:gridCol w="1524000"/>
                <a:gridCol w="1524000"/>
                <a:gridCol w="1524000"/>
              </a:tblGrid>
              <a:tr h="370840">
                <a:tc>
                  <a:txBody>
                    <a:bodyPr/>
                    <a:lstStyle/>
                    <a:p>
                      <a:pPr algn="ctr"/>
                      <a:r>
                        <a:rPr lang="es-MX" sz="1600" dirty="0" smtClean="0"/>
                        <a:t>Gramáticas</a:t>
                      </a:r>
                      <a:endParaRPr lang="es-MX" sz="1600" dirty="0"/>
                    </a:p>
                  </a:txBody>
                  <a:tcPr/>
                </a:tc>
                <a:tc>
                  <a:txBody>
                    <a:bodyPr/>
                    <a:lstStyle/>
                    <a:p>
                      <a:pPr algn="ctr"/>
                      <a:r>
                        <a:rPr lang="es-MX" sz="1600" dirty="0" smtClean="0"/>
                        <a:t>Lenguajes</a:t>
                      </a:r>
                      <a:endParaRPr lang="es-MX" sz="1600" dirty="0"/>
                    </a:p>
                  </a:txBody>
                  <a:tcPr/>
                </a:tc>
                <a:tc>
                  <a:txBody>
                    <a:bodyPr/>
                    <a:lstStyle/>
                    <a:p>
                      <a:pPr algn="ctr"/>
                      <a:r>
                        <a:rPr lang="es-MX" sz="1600" dirty="0" smtClean="0"/>
                        <a:t>Máquinas</a:t>
                      </a:r>
                      <a:endParaRPr lang="es-MX" sz="1600" dirty="0"/>
                    </a:p>
                  </a:txBody>
                  <a:tcPr/>
                </a:tc>
                <a:tc>
                  <a:txBody>
                    <a:bodyPr/>
                    <a:lstStyle/>
                    <a:p>
                      <a:pPr algn="ctr"/>
                      <a:r>
                        <a:rPr lang="es-MX" sz="1600" dirty="0" smtClean="0"/>
                        <a:t>Problemas </a:t>
                      </a:r>
                      <a:endParaRPr lang="es-MX" sz="1600" dirty="0"/>
                    </a:p>
                  </a:txBody>
                  <a:tcPr/>
                </a:tc>
              </a:tr>
              <a:tr h="370840">
                <a:tc>
                  <a:txBody>
                    <a:bodyPr/>
                    <a:lstStyle/>
                    <a:p>
                      <a:pPr algn="ctr"/>
                      <a:endParaRPr lang="es-MX" sz="1600"/>
                    </a:p>
                  </a:txBody>
                  <a:tcPr/>
                </a:tc>
                <a:tc>
                  <a:txBody>
                    <a:bodyPr/>
                    <a:lstStyle/>
                    <a:p>
                      <a:pPr algn="ctr"/>
                      <a:endParaRPr lang="es-MX" sz="1600"/>
                    </a:p>
                  </a:txBody>
                  <a:tcPr/>
                </a:tc>
                <a:tc>
                  <a:txBody>
                    <a:bodyPr/>
                    <a:lstStyle/>
                    <a:p>
                      <a:pPr algn="ctr"/>
                      <a:endParaRPr lang="es-MX" sz="1600"/>
                    </a:p>
                  </a:txBody>
                  <a:tcPr/>
                </a:tc>
                <a:tc>
                  <a:txBody>
                    <a:bodyPr/>
                    <a:lstStyle/>
                    <a:p>
                      <a:pPr algn="ctr"/>
                      <a:r>
                        <a:rPr lang="es-MX" sz="1600" dirty="0" smtClean="0"/>
                        <a:t>No computables</a:t>
                      </a:r>
                      <a:endParaRPr lang="es-MX" sz="1600" dirty="0"/>
                    </a:p>
                  </a:txBody>
                  <a:tcPr/>
                </a:tc>
              </a:tr>
              <a:tr h="370840">
                <a:tc>
                  <a:txBody>
                    <a:bodyPr/>
                    <a:lstStyle/>
                    <a:p>
                      <a:pPr algn="ctr"/>
                      <a:r>
                        <a:rPr lang="es-MX" sz="1600" dirty="0" smtClean="0"/>
                        <a:t>Tipo 0</a:t>
                      </a:r>
                      <a:r>
                        <a:rPr lang="es-MX" sz="1600" baseline="0" dirty="0" smtClean="0"/>
                        <a:t> de Chomsky</a:t>
                      </a:r>
                      <a:endParaRPr lang="es-MX" sz="1600" dirty="0"/>
                    </a:p>
                  </a:txBody>
                  <a:tcPr/>
                </a:tc>
                <a:tc>
                  <a:txBody>
                    <a:bodyPr/>
                    <a:lstStyle/>
                    <a:p>
                      <a:pPr algn="ctr"/>
                      <a:r>
                        <a:rPr lang="es-MX" sz="1600" dirty="0" smtClean="0"/>
                        <a:t>Sin restricciones</a:t>
                      </a:r>
                      <a:endParaRPr lang="es-MX" sz="1600" dirty="0"/>
                    </a:p>
                  </a:txBody>
                  <a:tcPr/>
                </a:tc>
                <a:tc>
                  <a:txBody>
                    <a:bodyPr/>
                    <a:lstStyle/>
                    <a:p>
                      <a:pPr algn="ctr"/>
                      <a:r>
                        <a:rPr lang="es-MX" sz="1600" dirty="0" smtClean="0"/>
                        <a:t>Máquina de Turing</a:t>
                      </a:r>
                      <a:endParaRPr lang="es-MX" sz="1600" dirty="0"/>
                    </a:p>
                  </a:txBody>
                  <a:tcPr/>
                </a:tc>
                <a:tc>
                  <a:txBody>
                    <a:bodyPr/>
                    <a:lstStyle/>
                    <a:p>
                      <a:pPr algn="ctr"/>
                      <a:r>
                        <a:rPr lang="es-MX" sz="1600" dirty="0" smtClean="0"/>
                        <a:t>Computables</a:t>
                      </a:r>
                      <a:endParaRPr lang="es-MX" sz="1600" dirty="0"/>
                    </a:p>
                  </a:txBody>
                  <a:tcPr/>
                </a:tc>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s-MX" sz="1600" dirty="0" smtClean="0"/>
                        <a:t>Tipo 1</a:t>
                      </a:r>
                      <a:r>
                        <a:rPr lang="es-MX" sz="1600" baseline="0" dirty="0" smtClean="0"/>
                        <a:t> de Chomsky</a:t>
                      </a:r>
                      <a:endParaRPr lang="es-MX" sz="1600" dirty="0" smtClean="0"/>
                    </a:p>
                    <a:p>
                      <a:pPr algn="ctr"/>
                      <a:endParaRPr lang="es-MX" sz="1600" dirty="0"/>
                    </a:p>
                  </a:txBody>
                  <a:tcPr/>
                </a:tc>
                <a:tc>
                  <a:txBody>
                    <a:bodyPr/>
                    <a:lstStyle/>
                    <a:p>
                      <a:pPr algn="ctr"/>
                      <a:r>
                        <a:rPr lang="es-MX" sz="1600" dirty="0" smtClean="0"/>
                        <a:t>Sensibles al contexto</a:t>
                      </a:r>
                      <a:endParaRPr lang="es-MX" sz="1600" dirty="0"/>
                    </a:p>
                  </a:txBody>
                  <a:tcPr/>
                </a:tc>
                <a:tc>
                  <a:txBody>
                    <a:bodyPr/>
                    <a:lstStyle/>
                    <a:p>
                      <a:pPr algn="ctr"/>
                      <a:r>
                        <a:rPr lang="es-MX" sz="1600" dirty="0" smtClean="0"/>
                        <a:t>Autómatas lineales acotados</a:t>
                      </a:r>
                      <a:endParaRPr lang="es-MX" sz="1600" dirty="0"/>
                    </a:p>
                  </a:txBody>
                  <a:tcPr/>
                </a:tc>
                <a:tc>
                  <a:txBody>
                    <a:bodyPr/>
                    <a:lstStyle/>
                    <a:p>
                      <a:pPr algn="ctr"/>
                      <a:r>
                        <a:rPr lang="es-MX" sz="1600" dirty="0" smtClean="0"/>
                        <a:t>Computables </a:t>
                      </a:r>
                      <a:endParaRPr lang="es-MX" sz="1600" dirty="0"/>
                    </a:p>
                  </a:txBody>
                  <a:tcPr/>
                </a:tc>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s-MX" sz="1600" dirty="0" smtClean="0"/>
                        <a:t>Tipo 2</a:t>
                      </a:r>
                      <a:r>
                        <a:rPr lang="es-MX" sz="1600" baseline="0" dirty="0" smtClean="0"/>
                        <a:t> de Chomsky</a:t>
                      </a:r>
                      <a:endParaRPr lang="es-MX" sz="1600" dirty="0" smtClean="0"/>
                    </a:p>
                    <a:p>
                      <a:pPr algn="ctr"/>
                      <a:endParaRPr lang="es-MX" sz="1600" dirty="0"/>
                    </a:p>
                  </a:txBody>
                  <a:tcPr/>
                </a:tc>
                <a:tc>
                  <a:txBody>
                    <a:bodyPr/>
                    <a:lstStyle/>
                    <a:p>
                      <a:pPr algn="ctr"/>
                      <a:r>
                        <a:rPr lang="es-MX" sz="1600" dirty="0" smtClean="0"/>
                        <a:t>Independientes del contexto</a:t>
                      </a:r>
                      <a:endParaRPr lang="es-MX" sz="1600" dirty="0"/>
                    </a:p>
                  </a:txBody>
                  <a:tcPr/>
                </a:tc>
                <a:tc>
                  <a:txBody>
                    <a:bodyPr/>
                    <a:lstStyle/>
                    <a:p>
                      <a:pPr algn="ctr"/>
                      <a:r>
                        <a:rPr lang="es-MX" sz="1600" dirty="0" smtClean="0"/>
                        <a:t>Autómatas a pila</a:t>
                      </a:r>
                      <a:endParaRPr lang="es-MX" sz="1600" dirty="0"/>
                    </a:p>
                  </a:txBody>
                  <a:tcPr/>
                </a:tc>
                <a:tc>
                  <a:txBody>
                    <a:bodyPr/>
                    <a:lstStyle/>
                    <a:p>
                      <a:pPr algn="ctr"/>
                      <a:r>
                        <a:rPr lang="es-MX" sz="1600" dirty="0" smtClean="0"/>
                        <a:t>Computables</a:t>
                      </a:r>
                      <a:endParaRPr lang="es-MX" sz="1600" dirty="0"/>
                    </a:p>
                  </a:txBody>
                  <a:tcPr/>
                </a:tc>
              </a:tr>
              <a:tr h="37084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s-MX" sz="1600" dirty="0" smtClean="0"/>
                        <a:t>Tipo 3</a:t>
                      </a:r>
                      <a:r>
                        <a:rPr lang="es-MX" sz="1600" baseline="0" dirty="0" smtClean="0"/>
                        <a:t> de Chomsky</a:t>
                      </a:r>
                      <a:endParaRPr lang="es-MX" sz="1600" dirty="0" smtClean="0"/>
                    </a:p>
                    <a:p>
                      <a:pPr algn="ctr"/>
                      <a:endParaRPr lang="es-MX" sz="1600" dirty="0"/>
                    </a:p>
                  </a:txBody>
                  <a:tcPr/>
                </a:tc>
                <a:tc>
                  <a:txBody>
                    <a:bodyPr/>
                    <a:lstStyle/>
                    <a:p>
                      <a:pPr algn="ctr"/>
                      <a:r>
                        <a:rPr lang="es-MX" sz="1600" dirty="0" smtClean="0"/>
                        <a:t>Regulares</a:t>
                      </a:r>
                      <a:endParaRPr lang="es-MX" sz="1600" dirty="0"/>
                    </a:p>
                  </a:txBody>
                  <a:tcPr/>
                </a:tc>
                <a:tc>
                  <a:txBody>
                    <a:bodyPr/>
                    <a:lstStyle/>
                    <a:p>
                      <a:pPr algn="ctr"/>
                      <a:r>
                        <a:rPr lang="es-MX" sz="1600" dirty="0" smtClean="0"/>
                        <a:t>Autómatas finitos deterministas</a:t>
                      </a:r>
                      <a:endParaRPr lang="es-MX" sz="1600" dirty="0"/>
                    </a:p>
                  </a:txBody>
                  <a:tcPr/>
                </a:tc>
                <a:tc>
                  <a:txBody>
                    <a:bodyPr/>
                    <a:lstStyle/>
                    <a:p>
                      <a:pPr algn="ctr"/>
                      <a:r>
                        <a:rPr lang="es-MX" sz="1600" dirty="0" smtClean="0"/>
                        <a:t>Expresiones regulares</a:t>
                      </a:r>
                      <a:endParaRPr lang="es-MX" sz="1600" dirty="0"/>
                    </a:p>
                  </a:txBody>
                  <a:tcPr/>
                </a:tc>
              </a:tr>
            </a:tbl>
          </a:graphicData>
        </a:graphic>
      </p:graphicFrame>
    </p:spTree>
    <p:extLst>
      <p:ext uri="{BB962C8B-B14F-4D97-AF65-F5344CB8AC3E}">
        <p14:creationId xmlns:p14="http://schemas.microsoft.com/office/powerpoint/2010/main" val="35784670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sz="4000" b="1" dirty="0" smtClean="0">
                <a:solidFill>
                  <a:srgbClr val="00B0F0"/>
                </a:solidFill>
              </a:rPr>
              <a:t>Lenguajes y gramáticas</a:t>
            </a:r>
            <a:endParaRPr lang="es-MX" sz="4000" b="1" dirty="0">
              <a:solidFill>
                <a:srgbClr val="00B0F0"/>
              </a:solidFill>
            </a:endParaRPr>
          </a:p>
        </p:txBody>
      </p:sp>
      <p:pic>
        <p:nvPicPr>
          <p:cNvPr id="4" name="Imagen 3"/>
          <p:cNvPicPr>
            <a:picLocks noChangeAspect="1"/>
          </p:cNvPicPr>
          <p:nvPr/>
        </p:nvPicPr>
        <p:blipFill>
          <a:blip r:embed="rId2"/>
          <a:stretch>
            <a:fillRect/>
          </a:stretch>
        </p:blipFill>
        <p:spPr>
          <a:xfrm>
            <a:off x="8485508" y="1106222"/>
            <a:ext cx="695004" cy="4645555"/>
          </a:xfrm>
          <a:prstGeom prst="rect">
            <a:avLst/>
          </a:prstGeom>
        </p:spPr>
      </p:pic>
      <p:sp>
        <p:nvSpPr>
          <p:cNvPr id="5" name="Rectángulo 4"/>
          <p:cNvSpPr/>
          <p:nvPr/>
        </p:nvSpPr>
        <p:spPr>
          <a:xfrm>
            <a:off x="179512" y="1844824"/>
            <a:ext cx="8280920" cy="3554819"/>
          </a:xfrm>
          <a:prstGeom prst="rect">
            <a:avLst/>
          </a:prstGeom>
        </p:spPr>
        <p:txBody>
          <a:bodyPr wrap="square">
            <a:spAutoFit/>
          </a:bodyPr>
          <a:lstStyle/>
          <a:p>
            <a:pPr algn="just">
              <a:buFont typeface="Wingdings" panose="05000000000000000000" pitchFamily="2" charset="2"/>
              <a:buChar char="§"/>
            </a:pPr>
            <a:r>
              <a:rPr lang="es-MX" sz="2500" dirty="0" smtClean="0"/>
              <a:t>Lenguaje formal: definido por reglas prestablecidas, hay un formalismo matemático.</a:t>
            </a:r>
          </a:p>
          <a:p>
            <a:pPr algn="just">
              <a:buFont typeface="Wingdings" panose="05000000000000000000" pitchFamily="2" charset="2"/>
              <a:buChar char="§"/>
            </a:pPr>
            <a:r>
              <a:rPr lang="es-MX" sz="2500" dirty="0" smtClean="0"/>
              <a:t>Lenguaje natural: existe en sí mismo, no hay reglas gramaticales formales.</a:t>
            </a:r>
          </a:p>
          <a:p>
            <a:pPr algn="just">
              <a:buFont typeface="Wingdings" panose="05000000000000000000" pitchFamily="2" charset="2"/>
              <a:buChar char="§"/>
            </a:pPr>
            <a:r>
              <a:rPr lang="es-MX" sz="2500" dirty="0" smtClean="0"/>
              <a:t>Gramática: Análisis de la estructura de las frases.</a:t>
            </a:r>
          </a:p>
          <a:p>
            <a:pPr algn="just">
              <a:buFont typeface="Wingdings" panose="05000000000000000000" pitchFamily="2" charset="2"/>
              <a:buChar char="§"/>
            </a:pPr>
            <a:r>
              <a:rPr lang="es-MX" sz="2500" dirty="0" smtClean="0"/>
              <a:t>Semántica: Significado de las frases.</a:t>
            </a:r>
          </a:p>
          <a:p>
            <a:pPr algn="just">
              <a:buFont typeface="Wingdings" panose="05000000000000000000" pitchFamily="2" charset="2"/>
              <a:buChar char="§"/>
            </a:pPr>
            <a:r>
              <a:rPr lang="es-MX" sz="2500" dirty="0" smtClean="0"/>
              <a:t>Morfología: Forma que toman las palabras en la gramática.</a:t>
            </a:r>
          </a:p>
          <a:p>
            <a:pPr algn="just">
              <a:buFont typeface="Wingdings" panose="05000000000000000000" pitchFamily="2" charset="2"/>
              <a:buChar char="§"/>
            </a:pPr>
            <a:r>
              <a:rPr lang="es-MX" sz="2500" dirty="0" smtClean="0"/>
              <a:t>Sintaxis: Combinación de las palabras para formar frases correctas.     </a:t>
            </a:r>
            <a:endParaRPr lang="es-MX" dirty="0"/>
          </a:p>
        </p:txBody>
      </p:sp>
    </p:spTree>
    <p:extLst>
      <p:ext uri="{BB962C8B-B14F-4D97-AF65-F5344CB8AC3E}">
        <p14:creationId xmlns:p14="http://schemas.microsoft.com/office/powerpoint/2010/main" val="22899732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51520" y="274638"/>
            <a:ext cx="8229600" cy="1143000"/>
          </a:xfrm>
        </p:spPr>
        <p:txBody>
          <a:bodyPr>
            <a:normAutofit/>
          </a:bodyPr>
          <a:lstStyle/>
          <a:p>
            <a:r>
              <a:rPr lang="es-MX" sz="4000" b="1" dirty="0" smtClean="0">
                <a:solidFill>
                  <a:srgbClr val="00B0F0"/>
                </a:solidFill>
              </a:rPr>
              <a:t>Fundamentos de las Matemáticas</a:t>
            </a:r>
            <a:endParaRPr lang="es-MX" sz="4000" b="1" dirty="0">
              <a:solidFill>
                <a:srgbClr val="00B0F0"/>
              </a:solidFill>
            </a:endParaRPr>
          </a:p>
        </p:txBody>
      </p:sp>
      <p:sp>
        <p:nvSpPr>
          <p:cNvPr id="3" name="2 Marcador de contenido"/>
          <p:cNvSpPr>
            <a:spLocks noGrp="1"/>
          </p:cNvSpPr>
          <p:nvPr>
            <p:ph idx="1"/>
          </p:nvPr>
        </p:nvSpPr>
        <p:spPr>
          <a:xfrm>
            <a:off x="251520" y="2276872"/>
            <a:ext cx="7920880" cy="2376264"/>
          </a:xfrm>
        </p:spPr>
        <p:txBody>
          <a:bodyPr>
            <a:noAutofit/>
          </a:bodyPr>
          <a:lstStyle/>
          <a:p>
            <a:pPr algn="just"/>
            <a:r>
              <a:rPr lang="es-MX" sz="2800" dirty="0" smtClean="0"/>
              <a:t> El primer componente de la TC</a:t>
            </a:r>
          </a:p>
          <a:p>
            <a:pPr algn="just"/>
            <a:r>
              <a:rPr lang="es-MX" sz="2800" dirty="0" smtClean="0"/>
              <a:t>La investigación sobre los fundamentos de las Matemáticas comenzó a finales del siglo XIX </a:t>
            </a:r>
          </a:p>
          <a:p>
            <a:pPr algn="just"/>
            <a:r>
              <a:rPr lang="es-MX" sz="2800" dirty="0" smtClean="0"/>
              <a:t>Varios matemáticos y filósofos tuvieron un papel relevante: </a:t>
            </a:r>
          </a:p>
          <a:p>
            <a:pPr marL="0" indent="0" algn="just">
              <a:buNone/>
            </a:pPr>
            <a:r>
              <a:rPr lang="es-MX" sz="2500" dirty="0" smtClean="0"/>
              <a:t>							  </a:t>
            </a:r>
          </a:p>
          <a:p>
            <a:pPr algn="just"/>
            <a:endParaRPr lang="es-MX" sz="2800" dirty="0" smtClean="0"/>
          </a:p>
          <a:p>
            <a:pPr marL="0" indent="0" algn="just">
              <a:buNone/>
            </a:pPr>
            <a:r>
              <a:rPr lang="es-MX" sz="2800" dirty="0" smtClean="0"/>
              <a:t>                                   </a:t>
            </a:r>
          </a:p>
          <a:p>
            <a:pPr marL="0" indent="0" algn="just">
              <a:buNone/>
            </a:pPr>
            <a:r>
              <a:rPr lang="es-MX" sz="2800" dirty="0"/>
              <a:t> </a:t>
            </a:r>
            <a:r>
              <a:rPr lang="es-MX" sz="2800" dirty="0" smtClean="0"/>
              <a:t>  </a:t>
            </a:r>
          </a:p>
        </p:txBody>
      </p:sp>
      <p:sp>
        <p:nvSpPr>
          <p:cNvPr id="5" name="4 Marcador de número de diapositiva"/>
          <p:cNvSpPr>
            <a:spLocks noGrp="1"/>
          </p:cNvSpPr>
          <p:nvPr>
            <p:ph type="sldNum" sz="quarter" idx="12"/>
          </p:nvPr>
        </p:nvSpPr>
        <p:spPr/>
        <p:txBody>
          <a:bodyPr/>
          <a:lstStyle/>
          <a:p>
            <a:fld id="{6CBBFA06-222C-4F7F-9B5A-DED9CF65962D}" type="slidenum">
              <a:rPr lang="es-MX" smtClean="0"/>
              <a:pPr/>
              <a:t>3</a:t>
            </a:fld>
            <a:endParaRPr lang="es-MX" dirty="0"/>
          </a:p>
        </p:txBody>
      </p:sp>
      <p:pic>
        <p:nvPicPr>
          <p:cNvPr id="6" name="Picture 5"/>
          <p:cNvPicPr>
            <a:picLocks noChangeAspect="1" noChangeArrowheads="1"/>
          </p:cNvPicPr>
          <p:nvPr/>
        </p:nvPicPr>
        <p:blipFill>
          <a:blip r:embed="rId3" cstate="print"/>
          <a:srcRect/>
          <a:stretch>
            <a:fillRect/>
          </a:stretch>
        </p:blipFill>
        <p:spPr bwMode="auto">
          <a:xfrm>
            <a:off x="8537715" y="87951"/>
            <a:ext cx="570789" cy="5327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6 Marcador de pie de página"/>
          <p:cNvSpPr>
            <a:spLocks noGrp="1"/>
          </p:cNvSpPr>
          <p:nvPr>
            <p:ph type="ftr" sz="quarter" idx="11"/>
          </p:nvPr>
        </p:nvSpPr>
        <p:spPr>
          <a:xfrm rot="16200000">
            <a:off x="6526087" y="2934814"/>
            <a:ext cx="4644000" cy="520835"/>
          </a:xfrm>
          <a:noFill/>
          <a:ln>
            <a:noFill/>
          </a:ln>
        </p:spPr>
        <p:txBody>
          <a:bodyPr/>
          <a:lstStyle/>
          <a:p>
            <a:r>
              <a:rPr lang="es-MX" sz="1200" dirty="0" smtClean="0">
                <a:solidFill>
                  <a:schemeClr val="bg1"/>
                </a:solidFill>
              </a:rPr>
              <a:t>Teoría Computacional</a:t>
            </a:r>
          </a:p>
          <a:p>
            <a:r>
              <a:rPr lang="es-MX" sz="1200" dirty="0" smtClean="0">
                <a:solidFill>
                  <a:schemeClr val="bg1"/>
                </a:solidFill>
              </a:rPr>
              <a:t>Clase  02: Introducción</a:t>
            </a:r>
          </a:p>
          <a:p>
            <a:r>
              <a:rPr lang="es-MX" sz="1200" dirty="0" smtClean="0">
                <a:solidFill>
                  <a:schemeClr val="bg1"/>
                </a:solidFill>
              </a:rPr>
              <a:t>Fundamentos de las  Matemáticas</a:t>
            </a:r>
            <a:endParaRPr lang="es-MX" sz="1200" dirty="0">
              <a:solidFill>
                <a:schemeClr val="bg1"/>
              </a:solidFill>
            </a:endParaRPr>
          </a:p>
        </p:txBody>
      </p:sp>
      <p:sp>
        <p:nvSpPr>
          <p:cNvPr id="4" name="Rectangle 1"/>
          <p:cNvSpPr>
            <a:spLocks noChangeArrowheads="1"/>
          </p:cNvSpPr>
          <p:nvPr/>
        </p:nvSpPr>
        <p:spPr bwMode="auto">
          <a:xfrm>
            <a:off x="0" y="8510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000" b="0" i="0" u="none" strike="noStrike" cap="none" normalizeH="0" baseline="0" smtClean="0">
                <a:ln>
                  <a:noFill/>
                </a:ln>
                <a:solidFill>
                  <a:srgbClr val="252525"/>
                </a:solidFill>
                <a:effectLst/>
                <a:latin typeface="Arial" panose="020B0604020202020204" pitchFamily="34" charset="0"/>
              </a:rPr>
              <a:t>,</a:t>
            </a:r>
            <a:endParaRPr kumimoji="0" lang="es-MX" altLang="es-MX"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800" b="0" i="0" u="none" strike="noStrike" cap="none" normalizeH="0" baseline="0" smtClean="0">
                <a:ln>
                  <a:noFill/>
                </a:ln>
                <a:solidFill>
                  <a:schemeClr val="tx1"/>
                </a:solidFill>
                <a:effectLst/>
                <a:latin typeface="Arial" panose="020B0604020202020204" pitchFamily="34" charset="0"/>
              </a:rPr>
              <a:t>  </a:t>
            </a:r>
            <a:endParaRPr kumimoji="0" lang="es-MX" altLang="es-MX" sz="12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200" b="0" i="0" u="none" strike="noStrike" cap="none" normalizeH="0" baseline="0" smtClean="0">
                <a:ln>
                  <a:noFill/>
                </a:ln>
                <a:solidFill>
                  <a:schemeClr val="tx1"/>
                </a:solidFill>
                <a:effectLst/>
                <a:latin typeface="Arial" panose="020B0604020202020204" pitchFamily="34" charset="0"/>
              </a:rPr>
              <a:t/>
            </a:r>
            <a:br>
              <a:rPr kumimoji="0" lang="es-MX" altLang="es-MX" sz="1200" b="0" i="0" u="none" strike="noStrike" cap="none" normalizeH="0" baseline="0" smtClean="0">
                <a:ln>
                  <a:noFill/>
                </a:ln>
                <a:solidFill>
                  <a:schemeClr val="tx1"/>
                </a:solidFill>
                <a:effectLst/>
                <a:latin typeface="Arial" panose="020B0604020202020204" pitchFamily="34" charset="0"/>
              </a:rPr>
            </a:br>
            <a:endParaRPr kumimoji="0" lang="es-MX" altLang="es-MX" sz="12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47234334"/>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b="1" dirty="0" smtClean="0">
                <a:solidFill>
                  <a:srgbClr val="00B0F0"/>
                </a:solidFill>
              </a:rPr>
              <a:t>Friedrich Ludwig </a:t>
            </a:r>
            <a:r>
              <a:rPr lang="es-MX" b="1" dirty="0" err="1" smtClean="0">
                <a:solidFill>
                  <a:srgbClr val="00B0F0"/>
                </a:solidFill>
              </a:rPr>
              <a:t>Gottlob</a:t>
            </a:r>
            <a:r>
              <a:rPr lang="es-MX" b="1" dirty="0" smtClean="0">
                <a:solidFill>
                  <a:srgbClr val="00B0F0"/>
                </a:solidFill>
              </a:rPr>
              <a:t> </a:t>
            </a:r>
            <a:r>
              <a:rPr lang="es-MX" b="1" dirty="0" err="1" smtClean="0">
                <a:solidFill>
                  <a:srgbClr val="00B0F0"/>
                </a:solidFill>
              </a:rPr>
              <a:t>Frege</a:t>
            </a:r>
            <a:r>
              <a:rPr lang="es-MX" b="1" dirty="0" smtClean="0">
                <a:solidFill>
                  <a:srgbClr val="00B0F0"/>
                </a:solidFill>
              </a:rPr>
              <a:t/>
            </a:r>
            <a:br>
              <a:rPr lang="es-MX" b="1" dirty="0" smtClean="0">
                <a:solidFill>
                  <a:srgbClr val="00B0F0"/>
                </a:solidFill>
              </a:rPr>
            </a:br>
            <a:r>
              <a:rPr lang="es-MX" b="1" dirty="0" smtClean="0">
                <a:solidFill>
                  <a:srgbClr val="00B0F0"/>
                </a:solidFill>
              </a:rPr>
              <a:t>Matemático alemán</a:t>
            </a:r>
            <a:br>
              <a:rPr lang="es-MX" b="1" dirty="0" smtClean="0">
                <a:solidFill>
                  <a:srgbClr val="00B0F0"/>
                </a:solidFill>
              </a:rPr>
            </a:br>
            <a:r>
              <a:rPr lang="es-MX" b="1" dirty="0" smtClean="0">
                <a:solidFill>
                  <a:srgbClr val="00B0F0"/>
                </a:solidFill>
              </a:rPr>
              <a:t>(</a:t>
            </a:r>
            <a:r>
              <a:rPr lang="es-MX" b="1" dirty="0" smtClean="0">
                <a:solidFill>
                  <a:srgbClr val="00B0F0"/>
                </a:solidFill>
              </a:rPr>
              <a:t>1848-1925</a:t>
            </a:r>
            <a:r>
              <a:rPr lang="es-MX" b="1" dirty="0" smtClean="0">
                <a:solidFill>
                  <a:srgbClr val="00B0F0"/>
                </a:solidFill>
              </a:rPr>
              <a:t>)</a:t>
            </a:r>
            <a:endParaRPr lang="es-MX" b="1" dirty="0">
              <a:solidFill>
                <a:srgbClr val="00B0F0"/>
              </a:solidFill>
            </a:endParaRPr>
          </a:p>
        </p:txBody>
      </p:sp>
      <p:sp>
        <p:nvSpPr>
          <p:cNvPr id="3" name="Rectángulo 2"/>
          <p:cNvSpPr/>
          <p:nvPr/>
        </p:nvSpPr>
        <p:spPr>
          <a:xfrm>
            <a:off x="467544" y="1844824"/>
            <a:ext cx="7632848" cy="5093702"/>
          </a:xfrm>
          <a:prstGeom prst="rect">
            <a:avLst/>
          </a:prstGeom>
        </p:spPr>
        <p:txBody>
          <a:bodyPr wrap="square">
            <a:spAutoFit/>
          </a:bodyPr>
          <a:lstStyle/>
          <a:p>
            <a:pPr algn="just">
              <a:buFont typeface="Wingdings" panose="05000000000000000000" pitchFamily="2" charset="2"/>
              <a:buChar char="§"/>
            </a:pPr>
            <a:r>
              <a:rPr lang="es-MX" sz="2500" dirty="0" smtClean="0"/>
              <a:t>Fundador</a:t>
            </a:r>
            <a:r>
              <a:rPr lang="es-MX" sz="2500" dirty="0"/>
              <a:t>, junto con George Boole, de la lógica simbólica.</a:t>
            </a:r>
          </a:p>
          <a:p>
            <a:pPr algn="just">
              <a:buFont typeface="Wingdings" panose="05000000000000000000" pitchFamily="2" charset="2"/>
              <a:buChar char="§"/>
            </a:pPr>
            <a:r>
              <a:rPr lang="es-MX" sz="2500" dirty="0"/>
              <a:t>Padre del cálculo de proposiciones, del concepto de predicado y de la introducción de los cuantificadores </a:t>
            </a:r>
            <a:r>
              <a:rPr lang="es-MX" sz="2500" dirty="0">
                <a:solidFill>
                  <a:srgbClr val="FF0000"/>
                </a:solidFill>
              </a:rPr>
              <a:t>universal</a:t>
            </a:r>
            <a:r>
              <a:rPr lang="es-MX" sz="2500" dirty="0"/>
              <a:t> (   , </a:t>
            </a:r>
            <a:r>
              <a:rPr lang="es-MX" sz="2500" i="1" dirty="0"/>
              <a:t>para todo</a:t>
            </a:r>
            <a:r>
              <a:rPr lang="es-MX" sz="2500" dirty="0"/>
              <a:t>) y </a:t>
            </a:r>
            <a:r>
              <a:rPr lang="es-MX" sz="2500" dirty="0">
                <a:solidFill>
                  <a:srgbClr val="FF0000"/>
                </a:solidFill>
              </a:rPr>
              <a:t>existencial</a:t>
            </a:r>
            <a:r>
              <a:rPr lang="es-MX" sz="2500" dirty="0"/>
              <a:t>  (   , </a:t>
            </a:r>
            <a:r>
              <a:rPr lang="es-MX" sz="2500" i="1" dirty="0"/>
              <a:t>para alguno</a:t>
            </a:r>
            <a:r>
              <a:rPr lang="es-MX" sz="2500" dirty="0" smtClean="0"/>
              <a:t>).</a:t>
            </a:r>
          </a:p>
          <a:p>
            <a:pPr algn="just">
              <a:buFont typeface="Wingdings" panose="05000000000000000000" pitchFamily="2" charset="2"/>
              <a:buChar char="§"/>
            </a:pPr>
            <a:r>
              <a:rPr lang="es-MX" sz="2500" dirty="0"/>
              <a:t>Su obra es base de la lógica matemática </a:t>
            </a:r>
            <a:r>
              <a:rPr lang="es-MX" sz="2500" dirty="0" smtClean="0"/>
              <a:t>actual.</a:t>
            </a:r>
            <a:endParaRPr lang="es-MX" sz="2500" dirty="0"/>
          </a:p>
          <a:p>
            <a:pPr algn="just">
              <a:buFont typeface="Wingdings" panose="05000000000000000000" pitchFamily="2" charset="2"/>
              <a:buChar char="§"/>
            </a:pPr>
            <a:r>
              <a:rPr lang="es-MX" sz="2500" dirty="0"/>
              <a:t>Intentó construir un sistema lógico completo (el programa </a:t>
            </a:r>
            <a:r>
              <a:rPr lang="es-MX" sz="2500" dirty="0" err="1"/>
              <a:t>logicista</a:t>
            </a:r>
            <a:r>
              <a:rPr lang="es-MX" sz="2500" dirty="0"/>
              <a:t>) que redujera la aritmética a la lógica</a:t>
            </a:r>
            <a:r>
              <a:rPr lang="es-MX" sz="2500" dirty="0" smtClean="0"/>
              <a:t>.</a:t>
            </a:r>
          </a:p>
          <a:p>
            <a:pPr algn="just">
              <a:buFont typeface="Wingdings" panose="05000000000000000000" pitchFamily="2" charset="2"/>
              <a:buChar char="§"/>
            </a:pPr>
            <a:r>
              <a:rPr lang="es-MX" sz="2500" dirty="0" smtClean="0"/>
              <a:t>Su </a:t>
            </a:r>
            <a:r>
              <a:rPr lang="es-MX" sz="2500" dirty="0"/>
              <a:t>obra influyó en matemáticos como Bertrand Russell y Alfred </a:t>
            </a:r>
            <a:r>
              <a:rPr lang="es-MX" sz="2500" dirty="0" err="1"/>
              <a:t>Whitehead</a:t>
            </a:r>
            <a:r>
              <a:rPr lang="es-MX" sz="2500" dirty="0"/>
              <a:t> entre </a:t>
            </a:r>
            <a:r>
              <a:rPr lang="es-MX" sz="2500" dirty="0" smtClean="0"/>
              <a:t>otros, quienes criticaron su obra fuertemente.</a:t>
            </a:r>
          </a:p>
          <a:p>
            <a:pPr algn="just">
              <a:buFont typeface="Wingdings" panose="05000000000000000000" pitchFamily="2" charset="2"/>
              <a:buChar char="§"/>
            </a:pPr>
            <a:r>
              <a:rPr lang="es-MX" sz="2500" dirty="0" smtClean="0"/>
              <a:t>En 1900 sus trabajos recibieron un apoyo importante de David Hilbert.</a:t>
            </a:r>
            <a:endParaRPr lang="es-MX" dirty="0"/>
          </a:p>
        </p:txBody>
      </p:sp>
      <p:pic>
        <p:nvPicPr>
          <p:cNvPr id="4" name="Imagen 3"/>
          <p:cNvPicPr>
            <a:picLocks noChangeAspect="1"/>
          </p:cNvPicPr>
          <p:nvPr/>
        </p:nvPicPr>
        <p:blipFill>
          <a:blip r:embed="rId2"/>
          <a:stretch>
            <a:fillRect/>
          </a:stretch>
        </p:blipFill>
        <p:spPr>
          <a:xfrm>
            <a:off x="6331131" y="71051"/>
            <a:ext cx="1625245" cy="1917789"/>
          </a:xfrm>
          <a:prstGeom prst="rect">
            <a:avLst/>
          </a:prstGeom>
        </p:spPr>
      </p:pic>
      <p:sp>
        <p:nvSpPr>
          <p:cNvPr id="6" name="6 Marcador de pie de página"/>
          <p:cNvSpPr>
            <a:spLocks noGrp="1"/>
          </p:cNvSpPr>
          <p:nvPr>
            <p:ph type="ftr" sz="quarter" idx="11"/>
          </p:nvPr>
        </p:nvSpPr>
        <p:spPr>
          <a:xfrm rot="16200000">
            <a:off x="6526087" y="2934814"/>
            <a:ext cx="4644000" cy="520835"/>
          </a:xfrm>
          <a:noFill/>
          <a:ln>
            <a:noFill/>
          </a:ln>
        </p:spPr>
        <p:txBody>
          <a:bodyPr/>
          <a:lstStyle/>
          <a:p>
            <a:r>
              <a:rPr lang="es-MX" sz="1200" dirty="0" smtClean="0">
                <a:solidFill>
                  <a:schemeClr val="bg1"/>
                </a:solidFill>
              </a:rPr>
              <a:t>Teoría Computacional</a:t>
            </a:r>
          </a:p>
          <a:p>
            <a:r>
              <a:rPr lang="es-MX" sz="1200" dirty="0" smtClean="0">
                <a:solidFill>
                  <a:schemeClr val="bg1"/>
                </a:solidFill>
              </a:rPr>
              <a:t>Clase  02: Introducción</a:t>
            </a:r>
          </a:p>
          <a:p>
            <a:r>
              <a:rPr lang="es-MX" sz="1200" dirty="0" smtClean="0">
                <a:solidFill>
                  <a:schemeClr val="bg1"/>
                </a:solidFill>
              </a:rPr>
              <a:t>Fundamentos de las  Matemáticas</a:t>
            </a:r>
            <a:endParaRPr lang="es-MX" sz="1200" dirty="0">
              <a:solidFill>
                <a:schemeClr val="bg1"/>
              </a:solidFill>
            </a:endParaRPr>
          </a:p>
        </p:txBody>
      </p:sp>
      <p:pic>
        <p:nvPicPr>
          <p:cNvPr id="7" name="Imagen 6"/>
          <p:cNvPicPr>
            <a:picLocks noChangeAspect="1"/>
          </p:cNvPicPr>
          <p:nvPr/>
        </p:nvPicPr>
        <p:blipFill>
          <a:blip r:embed="rId3"/>
          <a:stretch>
            <a:fillRect/>
          </a:stretch>
        </p:blipFill>
        <p:spPr>
          <a:xfrm>
            <a:off x="1866553" y="3501008"/>
            <a:ext cx="257175" cy="276225"/>
          </a:xfrm>
          <a:prstGeom prst="rect">
            <a:avLst/>
          </a:prstGeom>
        </p:spPr>
      </p:pic>
      <p:pic>
        <p:nvPicPr>
          <p:cNvPr id="8" name="Imagen 7"/>
          <p:cNvPicPr>
            <a:picLocks noChangeAspect="1"/>
          </p:cNvPicPr>
          <p:nvPr/>
        </p:nvPicPr>
        <p:blipFill>
          <a:blip r:embed="rId4"/>
          <a:stretch>
            <a:fillRect/>
          </a:stretch>
        </p:blipFill>
        <p:spPr>
          <a:xfrm>
            <a:off x="5505053" y="3501008"/>
            <a:ext cx="219075" cy="295275"/>
          </a:xfrm>
          <a:prstGeom prst="rect">
            <a:avLst/>
          </a:prstGeom>
        </p:spPr>
      </p:pic>
    </p:spTree>
    <p:extLst>
      <p:ext uri="{BB962C8B-B14F-4D97-AF65-F5344CB8AC3E}">
        <p14:creationId xmlns:p14="http://schemas.microsoft.com/office/powerpoint/2010/main" val="12440689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b="1" dirty="0" smtClean="0">
                <a:solidFill>
                  <a:srgbClr val="00B0F0"/>
                </a:solidFill>
              </a:rPr>
              <a:t>Bertrand Russell</a:t>
            </a:r>
            <a:br>
              <a:rPr lang="es-MX" b="1" dirty="0" smtClean="0">
                <a:solidFill>
                  <a:srgbClr val="00B0F0"/>
                </a:solidFill>
              </a:rPr>
            </a:br>
            <a:r>
              <a:rPr lang="es-MX" b="1" dirty="0" smtClean="0">
                <a:solidFill>
                  <a:srgbClr val="00B0F0"/>
                </a:solidFill>
              </a:rPr>
              <a:t>Matemático, filósofo, y escritor</a:t>
            </a:r>
            <a:br>
              <a:rPr lang="es-MX" b="1" dirty="0" smtClean="0">
                <a:solidFill>
                  <a:srgbClr val="00B0F0"/>
                </a:solidFill>
              </a:rPr>
            </a:br>
            <a:r>
              <a:rPr lang="es-MX" b="1" dirty="0" smtClean="0">
                <a:solidFill>
                  <a:srgbClr val="00B0F0"/>
                </a:solidFill>
              </a:rPr>
              <a:t>Inglés (</a:t>
            </a:r>
            <a:r>
              <a:rPr lang="es-MX" b="1" dirty="0" smtClean="0">
                <a:solidFill>
                  <a:srgbClr val="00B0F0"/>
                </a:solidFill>
              </a:rPr>
              <a:t>1872-1970</a:t>
            </a:r>
            <a:r>
              <a:rPr lang="es-MX" b="1" dirty="0" smtClean="0">
                <a:solidFill>
                  <a:srgbClr val="00B0F0"/>
                </a:solidFill>
              </a:rPr>
              <a:t>)</a:t>
            </a:r>
            <a:endParaRPr lang="es-MX" b="1" dirty="0">
              <a:solidFill>
                <a:srgbClr val="00B0F0"/>
              </a:solidFill>
            </a:endParaRPr>
          </a:p>
        </p:txBody>
      </p:sp>
      <p:pic>
        <p:nvPicPr>
          <p:cNvPr id="3" name="Imagen 2"/>
          <p:cNvPicPr>
            <a:picLocks noChangeAspect="1"/>
          </p:cNvPicPr>
          <p:nvPr/>
        </p:nvPicPr>
        <p:blipFill>
          <a:blip r:embed="rId2"/>
          <a:stretch>
            <a:fillRect/>
          </a:stretch>
        </p:blipFill>
        <p:spPr>
          <a:xfrm>
            <a:off x="5868144" y="44624"/>
            <a:ext cx="1878981" cy="1479698"/>
          </a:xfrm>
          <a:prstGeom prst="rect">
            <a:avLst/>
          </a:prstGeom>
        </p:spPr>
      </p:pic>
      <p:sp>
        <p:nvSpPr>
          <p:cNvPr id="4" name="Rectángulo 3"/>
          <p:cNvSpPr/>
          <p:nvPr/>
        </p:nvSpPr>
        <p:spPr>
          <a:xfrm>
            <a:off x="323528" y="1628800"/>
            <a:ext cx="7632848" cy="5370701"/>
          </a:xfrm>
          <a:prstGeom prst="rect">
            <a:avLst/>
          </a:prstGeom>
        </p:spPr>
        <p:txBody>
          <a:bodyPr wrap="square">
            <a:spAutoFit/>
          </a:bodyPr>
          <a:lstStyle/>
          <a:p>
            <a:pPr algn="just">
              <a:buFont typeface="Wingdings" panose="05000000000000000000" pitchFamily="2" charset="2"/>
              <a:buChar char="§"/>
            </a:pPr>
            <a:r>
              <a:rPr lang="es-MX" sz="2500" dirty="0" smtClean="0"/>
              <a:t>En 1902 descubrió que la teoría de conjuntos de </a:t>
            </a:r>
            <a:r>
              <a:rPr lang="es-MX" sz="2500" dirty="0" err="1" smtClean="0"/>
              <a:t>Frege</a:t>
            </a:r>
            <a:r>
              <a:rPr lang="es-MX" sz="2500" dirty="0" smtClean="0"/>
              <a:t> daba lugar a una contradicción: el conjunto de todos los conjuntos que no pertenecen a sí mismos no puede pertenecer ni dejar de pertenecer a sí mismo (</a:t>
            </a:r>
            <a:r>
              <a:rPr lang="es-MX" sz="2500" dirty="0" smtClean="0">
                <a:solidFill>
                  <a:srgbClr val="FF0000"/>
                </a:solidFill>
              </a:rPr>
              <a:t>Paradoja de Russell</a:t>
            </a:r>
            <a:r>
              <a:rPr lang="es-MX" sz="2500" dirty="0" smtClean="0"/>
              <a:t>).</a:t>
            </a:r>
          </a:p>
          <a:p>
            <a:pPr algn="just">
              <a:buFont typeface="Wingdings" panose="05000000000000000000" pitchFamily="2" charset="2"/>
              <a:buChar char="§"/>
            </a:pPr>
            <a:r>
              <a:rPr lang="es-MX" sz="2500" dirty="0" err="1" smtClean="0"/>
              <a:t>Frege</a:t>
            </a:r>
            <a:r>
              <a:rPr lang="es-MX" sz="2500" dirty="0" smtClean="0"/>
              <a:t> intentó sin éxito eliminarla, y a partir de 1903 casi dejó de publicar. </a:t>
            </a:r>
          </a:p>
          <a:p>
            <a:pPr algn="just">
              <a:buFont typeface="Wingdings" panose="05000000000000000000" pitchFamily="2" charset="2"/>
              <a:buChar char="§"/>
            </a:pPr>
            <a:r>
              <a:rPr lang="es-MX" sz="2500" dirty="0" smtClean="0"/>
              <a:t>Russell, junto con </a:t>
            </a:r>
            <a:r>
              <a:rPr lang="es-MX" sz="2500" dirty="0" err="1" smtClean="0"/>
              <a:t>Whitehead</a:t>
            </a:r>
            <a:r>
              <a:rPr lang="es-MX" sz="2500" dirty="0" smtClean="0"/>
              <a:t>, desarrolló la teoría de tipos para evitar la paradoja y publicó </a:t>
            </a:r>
            <a:r>
              <a:rPr lang="es-MX" sz="2500" i="1" dirty="0" smtClean="0">
                <a:solidFill>
                  <a:srgbClr val="FF0000"/>
                </a:solidFill>
              </a:rPr>
              <a:t>Principia</a:t>
            </a:r>
            <a:r>
              <a:rPr lang="es-MX" sz="2500" dirty="0" smtClean="0">
                <a:solidFill>
                  <a:srgbClr val="FF0000"/>
                </a:solidFill>
              </a:rPr>
              <a:t> </a:t>
            </a:r>
            <a:r>
              <a:rPr lang="es-MX" sz="2500" i="1" dirty="0" err="1" smtClean="0">
                <a:solidFill>
                  <a:srgbClr val="FF0000"/>
                </a:solidFill>
              </a:rPr>
              <a:t>Mathematica</a:t>
            </a:r>
            <a:r>
              <a:rPr lang="es-MX" sz="2500" dirty="0" smtClean="0">
                <a:solidFill>
                  <a:srgbClr val="FF0000"/>
                </a:solidFill>
              </a:rPr>
              <a:t> </a:t>
            </a:r>
            <a:r>
              <a:rPr lang="es-MX" sz="2500" dirty="0" smtClean="0"/>
              <a:t>(Los principios de las matemáticas, 1910-1913). (Una publicación de </a:t>
            </a:r>
            <a:r>
              <a:rPr lang="es-MX" sz="2500" dirty="0" err="1" smtClean="0"/>
              <a:t>Gödel</a:t>
            </a:r>
            <a:r>
              <a:rPr lang="es-MX" sz="2500" dirty="0" smtClean="0"/>
              <a:t> causa que la obra de Russell se venga abajo).</a:t>
            </a:r>
          </a:p>
          <a:p>
            <a:pPr algn="just">
              <a:buFont typeface="Wingdings" panose="05000000000000000000" pitchFamily="2" charset="2"/>
              <a:buChar char="§"/>
            </a:pPr>
            <a:r>
              <a:rPr lang="es-MX" sz="2500" dirty="0" smtClean="0"/>
              <a:t>Premio Nobel de Literatura 1950, activista, pacifista. </a:t>
            </a:r>
          </a:p>
          <a:p>
            <a:pPr algn="just">
              <a:buFont typeface="Wingdings" panose="05000000000000000000" pitchFamily="2" charset="2"/>
              <a:buChar char="§"/>
            </a:pPr>
            <a:endParaRPr lang="es-MX" dirty="0"/>
          </a:p>
        </p:txBody>
      </p:sp>
      <p:sp>
        <p:nvSpPr>
          <p:cNvPr id="5" name="6 Marcador de pie de página"/>
          <p:cNvSpPr>
            <a:spLocks noGrp="1"/>
          </p:cNvSpPr>
          <p:nvPr>
            <p:ph type="ftr" sz="quarter" idx="11"/>
          </p:nvPr>
        </p:nvSpPr>
        <p:spPr>
          <a:xfrm rot="16200000">
            <a:off x="6526087" y="2934814"/>
            <a:ext cx="4644000" cy="520835"/>
          </a:xfrm>
          <a:noFill/>
          <a:ln>
            <a:noFill/>
          </a:ln>
        </p:spPr>
        <p:txBody>
          <a:bodyPr/>
          <a:lstStyle/>
          <a:p>
            <a:r>
              <a:rPr lang="es-MX" sz="1200" dirty="0" smtClean="0">
                <a:solidFill>
                  <a:schemeClr val="bg1"/>
                </a:solidFill>
              </a:rPr>
              <a:t>Teoría Computacional</a:t>
            </a:r>
          </a:p>
          <a:p>
            <a:r>
              <a:rPr lang="es-MX" sz="1200" dirty="0" smtClean="0">
                <a:solidFill>
                  <a:schemeClr val="bg1"/>
                </a:solidFill>
              </a:rPr>
              <a:t>Clase  02: Introducción</a:t>
            </a:r>
          </a:p>
          <a:p>
            <a:r>
              <a:rPr lang="es-MX" sz="1200" dirty="0" smtClean="0">
                <a:solidFill>
                  <a:schemeClr val="bg1"/>
                </a:solidFill>
              </a:rPr>
              <a:t>Fundamentos de las  Matemáticas</a:t>
            </a:r>
            <a:endParaRPr lang="es-MX" sz="1200" dirty="0">
              <a:solidFill>
                <a:schemeClr val="bg1"/>
              </a:solidFill>
            </a:endParaRPr>
          </a:p>
        </p:txBody>
      </p:sp>
    </p:spTree>
    <p:extLst>
      <p:ext uri="{BB962C8B-B14F-4D97-AF65-F5344CB8AC3E}">
        <p14:creationId xmlns:p14="http://schemas.microsoft.com/office/powerpoint/2010/main" val="24487200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b="1" dirty="0" smtClean="0">
                <a:solidFill>
                  <a:srgbClr val="00B0F0"/>
                </a:solidFill>
              </a:rPr>
              <a:t>David Hilbert</a:t>
            </a:r>
            <a:br>
              <a:rPr lang="es-MX" b="1" dirty="0" smtClean="0">
                <a:solidFill>
                  <a:srgbClr val="00B0F0"/>
                </a:solidFill>
              </a:rPr>
            </a:br>
            <a:r>
              <a:rPr lang="es-MX" b="1" dirty="0" smtClean="0">
                <a:solidFill>
                  <a:srgbClr val="00B0F0"/>
                </a:solidFill>
              </a:rPr>
              <a:t>Matemático alemán.</a:t>
            </a:r>
            <a:br>
              <a:rPr lang="es-MX" b="1" dirty="0" smtClean="0">
                <a:solidFill>
                  <a:srgbClr val="00B0F0"/>
                </a:solidFill>
              </a:rPr>
            </a:br>
            <a:r>
              <a:rPr lang="es-MX" b="1" dirty="0" smtClean="0">
                <a:solidFill>
                  <a:srgbClr val="00B0F0"/>
                </a:solidFill>
              </a:rPr>
              <a:t>(1862-1943 Alemania)</a:t>
            </a:r>
            <a:endParaRPr lang="es-MX" b="1" dirty="0">
              <a:solidFill>
                <a:srgbClr val="00B0F0"/>
              </a:solidFill>
            </a:endParaRPr>
          </a:p>
        </p:txBody>
      </p:sp>
      <p:sp>
        <p:nvSpPr>
          <p:cNvPr id="4" name="Rectángulo 3"/>
          <p:cNvSpPr/>
          <p:nvPr/>
        </p:nvSpPr>
        <p:spPr>
          <a:xfrm>
            <a:off x="323528" y="1926118"/>
            <a:ext cx="7632848" cy="4601260"/>
          </a:xfrm>
          <a:prstGeom prst="rect">
            <a:avLst/>
          </a:prstGeom>
        </p:spPr>
        <p:txBody>
          <a:bodyPr wrap="square">
            <a:spAutoFit/>
          </a:bodyPr>
          <a:lstStyle/>
          <a:p>
            <a:pPr algn="just">
              <a:buFont typeface="Wingdings" panose="05000000000000000000" pitchFamily="2" charset="2"/>
              <a:buChar char="§"/>
            </a:pPr>
            <a:r>
              <a:rPr lang="es-MX" sz="2500" dirty="0" smtClean="0"/>
              <a:t>En 1900, en un  artículo presentado en el Congreso Matemático Internacional de París, enuncia 23 problemas (</a:t>
            </a:r>
            <a:r>
              <a:rPr lang="es-MX" sz="2500" dirty="0" smtClean="0">
                <a:solidFill>
                  <a:srgbClr val="FF0000"/>
                </a:solidFill>
              </a:rPr>
              <a:t>Problemas de Hilbert</a:t>
            </a:r>
            <a:r>
              <a:rPr lang="es-MX" sz="2500" dirty="0" smtClean="0"/>
              <a:t>) pendientes de resolución que han servido de incentivo para la investigación matemática del siglo XX.</a:t>
            </a:r>
          </a:p>
          <a:p>
            <a:pPr algn="just">
              <a:buFont typeface="Wingdings" panose="05000000000000000000" pitchFamily="2" charset="2"/>
              <a:buChar char="§"/>
            </a:pPr>
            <a:r>
              <a:rPr lang="es-MX" sz="2500" dirty="0" smtClean="0"/>
              <a:t>Problema de </a:t>
            </a:r>
            <a:r>
              <a:rPr lang="es-MX" sz="2500" dirty="0"/>
              <a:t>la </a:t>
            </a:r>
            <a:r>
              <a:rPr lang="es-MX" sz="2500" dirty="0" smtClean="0"/>
              <a:t>decisión (</a:t>
            </a:r>
            <a:r>
              <a:rPr lang="es-MX" sz="2500" i="1" dirty="0" err="1" smtClean="0">
                <a:solidFill>
                  <a:srgbClr val="FF0000"/>
                </a:solidFill>
              </a:rPr>
              <a:t>Entscheidungsproblem</a:t>
            </a:r>
            <a:r>
              <a:rPr lang="es-MX" sz="2500" dirty="0" smtClean="0"/>
              <a:t>): </a:t>
            </a:r>
            <a:r>
              <a:rPr lang="es-MX" sz="2500" dirty="0"/>
              <a:t>descubrir un método general </a:t>
            </a:r>
            <a:r>
              <a:rPr lang="es-MX" sz="2500" dirty="0" smtClean="0"/>
              <a:t>para decidir </a:t>
            </a:r>
            <a:r>
              <a:rPr lang="es-MX" sz="2500" dirty="0"/>
              <a:t>si una fórmula lógica es verdadera o falsa</a:t>
            </a:r>
            <a:r>
              <a:rPr lang="es-MX" sz="2500" dirty="0" smtClean="0"/>
              <a:t>. </a:t>
            </a:r>
          </a:p>
          <a:p>
            <a:pPr algn="just">
              <a:buFont typeface="Wingdings" panose="05000000000000000000" pitchFamily="2" charset="2"/>
              <a:buChar char="§"/>
            </a:pPr>
            <a:r>
              <a:rPr lang="es-MX" sz="2500" dirty="0" smtClean="0"/>
              <a:t>Trabajos en análisis funcional, geometría, lógica, física cuántica</a:t>
            </a:r>
            <a:r>
              <a:rPr lang="es-MX" sz="2500" dirty="0"/>
              <a:t> </a:t>
            </a:r>
            <a:r>
              <a:rPr lang="es-MX" sz="2500" dirty="0" smtClean="0"/>
              <a:t>y relatividad, etc.</a:t>
            </a:r>
          </a:p>
          <a:p>
            <a:pPr algn="just">
              <a:buFont typeface="Wingdings" panose="05000000000000000000" pitchFamily="2" charset="2"/>
              <a:buChar char="§"/>
            </a:pPr>
            <a:endParaRPr lang="es-MX" sz="2500" dirty="0" smtClean="0"/>
          </a:p>
          <a:p>
            <a:pPr algn="just">
              <a:buFont typeface="Wingdings" panose="05000000000000000000" pitchFamily="2" charset="2"/>
              <a:buChar char="§"/>
            </a:pPr>
            <a:endParaRPr lang="es-MX" dirty="0"/>
          </a:p>
        </p:txBody>
      </p:sp>
      <p:sp>
        <p:nvSpPr>
          <p:cNvPr id="5" name="6 Marcador de pie de página"/>
          <p:cNvSpPr>
            <a:spLocks noGrp="1"/>
          </p:cNvSpPr>
          <p:nvPr>
            <p:ph type="ftr" sz="quarter" idx="11"/>
          </p:nvPr>
        </p:nvSpPr>
        <p:spPr>
          <a:xfrm rot="16200000">
            <a:off x="6526087" y="2934814"/>
            <a:ext cx="4644000" cy="520835"/>
          </a:xfrm>
          <a:noFill/>
          <a:ln>
            <a:noFill/>
          </a:ln>
        </p:spPr>
        <p:txBody>
          <a:bodyPr/>
          <a:lstStyle/>
          <a:p>
            <a:r>
              <a:rPr lang="es-MX" sz="1200" dirty="0" smtClean="0">
                <a:solidFill>
                  <a:schemeClr val="bg1"/>
                </a:solidFill>
              </a:rPr>
              <a:t>Teoría Computacional</a:t>
            </a:r>
          </a:p>
          <a:p>
            <a:r>
              <a:rPr lang="es-MX" sz="1200" dirty="0" smtClean="0">
                <a:solidFill>
                  <a:schemeClr val="bg1"/>
                </a:solidFill>
              </a:rPr>
              <a:t>Clase  02: Introducción</a:t>
            </a:r>
          </a:p>
          <a:p>
            <a:r>
              <a:rPr lang="es-MX" sz="1200" dirty="0" smtClean="0">
                <a:solidFill>
                  <a:schemeClr val="bg1"/>
                </a:solidFill>
              </a:rPr>
              <a:t>Fundamentos de las  Matemáticas</a:t>
            </a:r>
            <a:endParaRPr lang="es-MX" sz="1200" dirty="0">
              <a:solidFill>
                <a:schemeClr val="bg1"/>
              </a:solidFill>
            </a:endParaRPr>
          </a:p>
        </p:txBody>
      </p:sp>
      <p:pic>
        <p:nvPicPr>
          <p:cNvPr id="6" name="Imagen 5"/>
          <p:cNvPicPr>
            <a:picLocks noChangeAspect="1"/>
          </p:cNvPicPr>
          <p:nvPr/>
        </p:nvPicPr>
        <p:blipFill>
          <a:blip r:embed="rId2"/>
          <a:stretch>
            <a:fillRect/>
          </a:stretch>
        </p:blipFill>
        <p:spPr>
          <a:xfrm>
            <a:off x="5677817" y="61776"/>
            <a:ext cx="1270447" cy="1711040"/>
          </a:xfrm>
          <a:prstGeom prst="rect">
            <a:avLst/>
          </a:prstGeom>
        </p:spPr>
      </p:pic>
    </p:spTree>
    <p:extLst>
      <p:ext uri="{BB962C8B-B14F-4D97-AF65-F5344CB8AC3E}">
        <p14:creationId xmlns:p14="http://schemas.microsoft.com/office/powerpoint/2010/main" val="24838737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b="1" dirty="0" err="1" smtClean="0">
                <a:solidFill>
                  <a:srgbClr val="00B0F0"/>
                </a:solidFill>
              </a:rPr>
              <a:t>Kurt</a:t>
            </a:r>
            <a:r>
              <a:rPr lang="es-MX" b="1" dirty="0" smtClean="0">
                <a:solidFill>
                  <a:srgbClr val="00B0F0"/>
                </a:solidFill>
              </a:rPr>
              <a:t> </a:t>
            </a:r>
            <a:r>
              <a:rPr lang="es-MX" b="1" dirty="0" err="1" smtClean="0">
                <a:solidFill>
                  <a:srgbClr val="00B0F0"/>
                </a:solidFill>
              </a:rPr>
              <a:t>Gödel</a:t>
            </a:r>
            <a:r>
              <a:rPr lang="es-MX" b="1" dirty="0" smtClean="0">
                <a:solidFill>
                  <a:srgbClr val="00B0F0"/>
                </a:solidFill>
              </a:rPr>
              <a:t>.</a:t>
            </a:r>
            <a:br>
              <a:rPr lang="es-MX" b="1" dirty="0" smtClean="0">
                <a:solidFill>
                  <a:srgbClr val="00B0F0"/>
                </a:solidFill>
              </a:rPr>
            </a:br>
            <a:r>
              <a:rPr lang="es-MX" b="1" dirty="0" smtClean="0">
                <a:solidFill>
                  <a:srgbClr val="00B0F0"/>
                </a:solidFill>
              </a:rPr>
              <a:t>Matemático y filósofo austriaco-</a:t>
            </a:r>
            <a:br>
              <a:rPr lang="es-MX" b="1" dirty="0" smtClean="0">
                <a:solidFill>
                  <a:srgbClr val="00B0F0"/>
                </a:solidFill>
              </a:rPr>
            </a:br>
            <a:r>
              <a:rPr lang="es-MX" b="1" dirty="0" smtClean="0">
                <a:solidFill>
                  <a:srgbClr val="00B0F0"/>
                </a:solidFill>
              </a:rPr>
              <a:t>norteamericano.</a:t>
            </a:r>
            <a:br>
              <a:rPr lang="es-MX" b="1" dirty="0" smtClean="0">
                <a:solidFill>
                  <a:srgbClr val="00B0F0"/>
                </a:solidFill>
              </a:rPr>
            </a:br>
            <a:r>
              <a:rPr lang="es-MX" b="1" dirty="0" smtClean="0">
                <a:solidFill>
                  <a:srgbClr val="00B0F0"/>
                </a:solidFill>
              </a:rPr>
              <a:t>(1906-1978)</a:t>
            </a:r>
            <a:endParaRPr lang="es-MX" b="1" dirty="0">
              <a:solidFill>
                <a:srgbClr val="00B0F0"/>
              </a:solidFill>
            </a:endParaRPr>
          </a:p>
        </p:txBody>
      </p:sp>
      <p:sp>
        <p:nvSpPr>
          <p:cNvPr id="4" name="Rectángulo 3"/>
          <p:cNvSpPr/>
          <p:nvPr/>
        </p:nvSpPr>
        <p:spPr>
          <a:xfrm>
            <a:off x="323528" y="2236797"/>
            <a:ext cx="7632848" cy="4601260"/>
          </a:xfrm>
          <a:prstGeom prst="rect">
            <a:avLst/>
          </a:prstGeom>
        </p:spPr>
        <p:txBody>
          <a:bodyPr wrap="square">
            <a:spAutoFit/>
          </a:bodyPr>
          <a:lstStyle/>
          <a:p>
            <a:pPr algn="just">
              <a:buFont typeface="Wingdings" panose="05000000000000000000" pitchFamily="2" charset="2"/>
              <a:buChar char="§"/>
            </a:pPr>
            <a:r>
              <a:rPr lang="es-MX" sz="2500" dirty="0" smtClean="0"/>
              <a:t>En 1931 publica </a:t>
            </a:r>
            <a:r>
              <a:rPr lang="es-MX" sz="2500" i="1" dirty="0" smtClean="0">
                <a:solidFill>
                  <a:srgbClr val="FF0000"/>
                </a:solidFill>
              </a:rPr>
              <a:t>Sobre proposiciones formalmente indecidibles de Principia </a:t>
            </a:r>
            <a:r>
              <a:rPr lang="es-MX" sz="2500" i="1" dirty="0" err="1" smtClean="0">
                <a:solidFill>
                  <a:srgbClr val="FF0000"/>
                </a:solidFill>
              </a:rPr>
              <a:t>Mathematica</a:t>
            </a:r>
            <a:r>
              <a:rPr lang="es-MX" sz="2500" i="1" dirty="0" smtClean="0">
                <a:solidFill>
                  <a:srgbClr val="FF0000"/>
                </a:solidFill>
              </a:rPr>
              <a:t> y sistemas relacionados</a:t>
            </a:r>
            <a:r>
              <a:rPr lang="es-MX" sz="2500" dirty="0" smtClean="0"/>
              <a:t>. Una crítica fuerte a la obra de Russell.</a:t>
            </a:r>
          </a:p>
          <a:p>
            <a:pPr algn="just">
              <a:buFont typeface="Wingdings" panose="05000000000000000000" pitchFamily="2" charset="2"/>
              <a:buChar char="§"/>
            </a:pPr>
            <a:r>
              <a:rPr lang="es-MX" sz="2500" dirty="0" smtClean="0"/>
              <a:t>Teorema de </a:t>
            </a:r>
            <a:r>
              <a:rPr lang="es-MX" sz="2500" dirty="0" err="1" smtClean="0"/>
              <a:t>Gödel</a:t>
            </a:r>
            <a:r>
              <a:rPr lang="es-MX" sz="2500" dirty="0" smtClean="0"/>
              <a:t>: </a:t>
            </a:r>
            <a:r>
              <a:rPr lang="es-MX" sz="2500" i="1" dirty="0" smtClean="0"/>
              <a:t>Toda formulación axiomática consistente de la teoría de números contiene proposiciones indecidibles</a:t>
            </a:r>
            <a:r>
              <a:rPr lang="es-MX" sz="2500" dirty="0" smtClean="0"/>
              <a:t>. Es decir, cualquier teoría matemática ha de ser incompleta.</a:t>
            </a:r>
          </a:p>
          <a:p>
            <a:pPr algn="just"/>
            <a:r>
              <a:rPr lang="es-MX" sz="2500" dirty="0" smtClean="0"/>
              <a:t>Siempre habrá en ella afirmaciones (teoremas) cuya verdad o falsedad no se puede demostrar. El   </a:t>
            </a:r>
            <a:r>
              <a:rPr lang="es-MX" sz="2500" i="1" dirty="0" err="1" smtClean="0">
                <a:solidFill>
                  <a:srgbClr val="FF0000"/>
                </a:solidFill>
              </a:rPr>
              <a:t>Entscheidungsproblem</a:t>
            </a:r>
            <a:r>
              <a:rPr lang="es-MX" sz="2500" dirty="0" smtClean="0"/>
              <a:t> de Hilbert no tiene solución. </a:t>
            </a:r>
          </a:p>
          <a:p>
            <a:pPr algn="just">
              <a:buFont typeface="Wingdings" panose="05000000000000000000" pitchFamily="2" charset="2"/>
              <a:buChar char="§"/>
            </a:pPr>
            <a:endParaRPr lang="es-MX" sz="2500" dirty="0" smtClean="0"/>
          </a:p>
          <a:p>
            <a:pPr algn="just">
              <a:buFont typeface="Wingdings" panose="05000000000000000000" pitchFamily="2" charset="2"/>
              <a:buChar char="§"/>
            </a:pPr>
            <a:endParaRPr lang="es-MX" dirty="0"/>
          </a:p>
        </p:txBody>
      </p:sp>
      <p:sp>
        <p:nvSpPr>
          <p:cNvPr id="5" name="6 Marcador de pie de página"/>
          <p:cNvSpPr>
            <a:spLocks noGrp="1"/>
          </p:cNvSpPr>
          <p:nvPr>
            <p:ph type="ftr" sz="quarter" idx="11"/>
          </p:nvPr>
        </p:nvSpPr>
        <p:spPr>
          <a:xfrm rot="16200000">
            <a:off x="6526087" y="2934814"/>
            <a:ext cx="4644000" cy="520835"/>
          </a:xfrm>
          <a:noFill/>
          <a:ln>
            <a:noFill/>
          </a:ln>
        </p:spPr>
        <p:txBody>
          <a:bodyPr/>
          <a:lstStyle/>
          <a:p>
            <a:r>
              <a:rPr lang="es-MX" sz="1200" dirty="0" smtClean="0">
                <a:solidFill>
                  <a:schemeClr val="bg1"/>
                </a:solidFill>
              </a:rPr>
              <a:t>Teoría Computacional</a:t>
            </a:r>
          </a:p>
          <a:p>
            <a:r>
              <a:rPr lang="es-MX" sz="1200" dirty="0" smtClean="0">
                <a:solidFill>
                  <a:schemeClr val="bg1"/>
                </a:solidFill>
              </a:rPr>
              <a:t>Clase  02: Introducción</a:t>
            </a:r>
          </a:p>
          <a:p>
            <a:r>
              <a:rPr lang="es-MX" sz="1200" dirty="0" smtClean="0">
                <a:solidFill>
                  <a:schemeClr val="bg1"/>
                </a:solidFill>
              </a:rPr>
              <a:t>Fundamentos de las  Matemáticas</a:t>
            </a:r>
            <a:endParaRPr lang="es-MX" sz="1200" dirty="0">
              <a:solidFill>
                <a:schemeClr val="bg1"/>
              </a:solidFill>
            </a:endParaRPr>
          </a:p>
        </p:txBody>
      </p:sp>
      <p:pic>
        <p:nvPicPr>
          <p:cNvPr id="6" name="Imagen 5"/>
          <p:cNvPicPr>
            <a:picLocks noChangeAspect="1"/>
          </p:cNvPicPr>
          <p:nvPr/>
        </p:nvPicPr>
        <p:blipFill>
          <a:blip r:embed="rId2"/>
          <a:stretch>
            <a:fillRect/>
          </a:stretch>
        </p:blipFill>
        <p:spPr>
          <a:xfrm>
            <a:off x="6084168" y="-17690"/>
            <a:ext cx="1770190" cy="2254487"/>
          </a:xfrm>
          <a:prstGeom prst="rect">
            <a:avLst/>
          </a:prstGeom>
        </p:spPr>
      </p:pic>
    </p:spTree>
    <p:extLst>
      <p:ext uri="{BB962C8B-B14F-4D97-AF65-F5344CB8AC3E}">
        <p14:creationId xmlns:p14="http://schemas.microsoft.com/office/powerpoint/2010/main" val="10376114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1520" y="332656"/>
            <a:ext cx="3655318" cy="759618"/>
          </a:xfrm>
        </p:spPr>
        <p:txBody>
          <a:bodyPr/>
          <a:lstStyle/>
          <a:p>
            <a:r>
              <a:rPr lang="es-MX" b="1" dirty="0" smtClean="0">
                <a:solidFill>
                  <a:srgbClr val="00B0F0"/>
                </a:solidFill>
              </a:rPr>
              <a:t>Lectura sugerida</a:t>
            </a:r>
            <a:endParaRPr lang="es-MX" b="1" dirty="0">
              <a:solidFill>
                <a:srgbClr val="00B0F0"/>
              </a:solidFill>
            </a:endParaRPr>
          </a:p>
        </p:txBody>
      </p:sp>
      <p:pic>
        <p:nvPicPr>
          <p:cNvPr id="3" name="Imagen 2"/>
          <p:cNvPicPr>
            <a:picLocks noChangeAspect="1"/>
          </p:cNvPicPr>
          <p:nvPr/>
        </p:nvPicPr>
        <p:blipFill>
          <a:blip r:embed="rId2"/>
          <a:stretch>
            <a:fillRect/>
          </a:stretch>
        </p:blipFill>
        <p:spPr>
          <a:xfrm>
            <a:off x="89212" y="1268760"/>
            <a:ext cx="3834716" cy="5316173"/>
          </a:xfrm>
          <a:prstGeom prst="rect">
            <a:avLst/>
          </a:prstGeom>
        </p:spPr>
      </p:pic>
      <p:pic>
        <p:nvPicPr>
          <p:cNvPr id="4" name="Imagen 3"/>
          <p:cNvPicPr>
            <a:picLocks noChangeAspect="1"/>
          </p:cNvPicPr>
          <p:nvPr/>
        </p:nvPicPr>
        <p:blipFill>
          <a:blip r:embed="rId3"/>
          <a:stretch>
            <a:fillRect/>
          </a:stretch>
        </p:blipFill>
        <p:spPr>
          <a:xfrm>
            <a:off x="4211960" y="116632"/>
            <a:ext cx="1572904" cy="2017951"/>
          </a:xfrm>
          <a:prstGeom prst="rect">
            <a:avLst/>
          </a:prstGeom>
        </p:spPr>
      </p:pic>
      <p:pic>
        <p:nvPicPr>
          <p:cNvPr id="5" name="Imagen 4"/>
          <p:cNvPicPr>
            <a:picLocks noChangeAspect="1"/>
          </p:cNvPicPr>
          <p:nvPr/>
        </p:nvPicPr>
        <p:blipFill>
          <a:blip r:embed="rId4"/>
          <a:stretch>
            <a:fillRect/>
          </a:stretch>
        </p:blipFill>
        <p:spPr>
          <a:xfrm>
            <a:off x="4211960" y="4770462"/>
            <a:ext cx="1599761" cy="1970906"/>
          </a:xfrm>
          <a:prstGeom prst="rect">
            <a:avLst/>
          </a:prstGeom>
        </p:spPr>
      </p:pic>
      <p:pic>
        <p:nvPicPr>
          <p:cNvPr id="6" name="Imagen 5"/>
          <p:cNvPicPr>
            <a:picLocks noChangeAspect="1"/>
          </p:cNvPicPr>
          <p:nvPr/>
        </p:nvPicPr>
        <p:blipFill>
          <a:blip r:embed="rId5"/>
          <a:stretch>
            <a:fillRect/>
          </a:stretch>
        </p:blipFill>
        <p:spPr>
          <a:xfrm>
            <a:off x="4211960" y="2332481"/>
            <a:ext cx="1551806" cy="2320655"/>
          </a:xfrm>
          <a:prstGeom prst="rect">
            <a:avLst/>
          </a:prstGeom>
        </p:spPr>
      </p:pic>
      <p:pic>
        <p:nvPicPr>
          <p:cNvPr id="7" name="Imagen 6"/>
          <p:cNvPicPr>
            <a:picLocks noChangeAspect="1"/>
          </p:cNvPicPr>
          <p:nvPr/>
        </p:nvPicPr>
        <p:blipFill>
          <a:blip r:embed="rId6"/>
          <a:stretch>
            <a:fillRect/>
          </a:stretch>
        </p:blipFill>
        <p:spPr>
          <a:xfrm>
            <a:off x="5940152" y="764704"/>
            <a:ext cx="2503413" cy="2448272"/>
          </a:xfrm>
          <a:prstGeom prst="rect">
            <a:avLst/>
          </a:prstGeom>
        </p:spPr>
      </p:pic>
      <p:pic>
        <p:nvPicPr>
          <p:cNvPr id="8" name="Imagen 7"/>
          <p:cNvPicPr>
            <a:picLocks noChangeAspect="1"/>
          </p:cNvPicPr>
          <p:nvPr/>
        </p:nvPicPr>
        <p:blipFill>
          <a:blip r:embed="rId7"/>
          <a:stretch>
            <a:fillRect/>
          </a:stretch>
        </p:blipFill>
        <p:spPr>
          <a:xfrm>
            <a:off x="6015558" y="3616424"/>
            <a:ext cx="2228850" cy="1828800"/>
          </a:xfrm>
          <a:prstGeom prst="rect">
            <a:avLst/>
          </a:prstGeom>
        </p:spPr>
      </p:pic>
    </p:spTree>
    <p:extLst>
      <p:ext uri="{BB962C8B-B14F-4D97-AF65-F5344CB8AC3E}">
        <p14:creationId xmlns:p14="http://schemas.microsoft.com/office/powerpoint/2010/main" val="34728112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6"/>
            <a:ext cx="5095478" cy="1325563"/>
          </a:xfrm>
        </p:spPr>
        <p:txBody>
          <a:bodyPr>
            <a:normAutofit fontScale="90000"/>
          </a:bodyPr>
          <a:lstStyle/>
          <a:p>
            <a:r>
              <a:rPr lang="es-MX" b="1" dirty="0" smtClean="0">
                <a:solidFill>
                  <a:srgbClr val="00B0F0"/>
                </a:solidFill>
              </a:rPr>
              <a:t>Alan </a:t>
            </a:r>
            <a:r>
              <a:rPr lang="es-MX" b="1" dirty="0" err="1" smtClean="0">
                <a:solidFill>
                  <a:srgbClr val="00B0F0"/>
                </a:solidFill>
              </a:rPr>
              <a:t>Mathison</a:t>
            </a:r>
            <a:r>
              <a:rPr lang="es-MX" b="1" dirty="0" smtClean="0">
                <a:solidFill>
                  <a:srgbClr val="00B0F0"/>
                </a:solidFill>
              </a:rPr>
              <a:t> Turing</a:t>
            </a:r>
            <a:br>
              <a:rPr lang="es-MX" b="1" dirty="0" smtClean="0">
                <a:solidFill>
                  <a:srgbClr val="00B0F0"/>
                </a:solidFill>
              </a:rPr>
            </a:br>
            <a:r>
              <a:rPr lang="es-MX" b="1" dirty="0" smtClean="0">
                <a:solidFill>
                  <a:srgbClr val="00B0F0"/>
                </a:solidFill>
              </a:rPr>
              <a:t>Matemático y científico de computación Inglés.</a:t>
            </a:r>
            <a:br>
              <a:rPr lang="es-MX" b="1" dirty="0" smtClean="0">
                <a:solidFill>
                  <a:srgbClr val="00B0F0"/>
                </a:solidFill>
              </a:rPr>
            </a:br>
            <a:r>
              <a:rPr lang="es-MX" b="1" dirty="0" smtClean="0">
                <a:solidFill>
                  <a:srgbClr val="00B0F0"/>
                </a:solidFill>
              </a:rPr>
              <a:t>(1912-1954)</a:t>
            </a:r>
            <a:endParaRPr lang="es-MX" b="1" dirty="0">
              <a:solidFill>
                <a:srgbClr val="00B0F0"/>
              </a:solidFill>
            </a:endParaRPr>
          </a:p>
        </p:txBody>
      </p:sp>
      <p:sp>
        <p:nvSpPr>
          <p:cNvPr id="4" name="Rectángulo 3"/>
          <p:cNvSpPr/>
          <p:nvPr/>
        </p:nvSpPr>
        <p:spPr>
          <a:xfrm>
            <a:off x="323528" y="2236797"/>
            <a:ext cx="7632848" cy="4601260"/>
          </a:xfrm>
          <a:prstGeom prst="rect">
            <a:avLst/>
          </a:prstGeom>
        </p:spPr>
        <p:txBody>
          <a:bodyPr wrap="square">
            <a:spAutoFit/>
          </a:bodyPr>
          <a:lstStyle/>
          <a:p>
            <a:pPr algn="just">
              <a:buFont typeface="Wingdings" panose="05000000000000000000" pitchFamily="2" charset="2"/>
              <a:buChar char="§"/>
            </a:pPr>
            <a:r>
              <a:rPr lang="es-MX" sz="2500" dirty="0" smtClean="0"/>
              <a:t>En 1937 publica el artículo </a:t>
            </a:r>
            <a:r>
              <a:rPr lang="es-MX" sz="2500" i="1" dirty="0" smtClean="0">
                <a:solidFill>
                  <a:srgbClr val="FF0000"/>
                </a:solidFill>
              </a:rPr>
              <a:t>Sobre los números calculables</a:t>
            </a:r>
            <a:r>
              <a:rPr lang="es-MX" sz="2500" dirty="0" smtClean="0"/>
              <a:t>, en el cual desarrolla el teorema de </a:t>
            </a:r>
            <a:r>
              <a:rPr lang="es-MX" sz="2500" dirty="0" err="1" smtClean="0"/>
              <a:t>Gödel</a:t>
            </a:r>
            <a:r>
              <a:rPr lang="es-MX" sz="2500" dirty="0" smtClean="0"/>
              <a:t>. </a:t>
            </a:r>
          </a:p>
          <a:p>
            <a:pPr algn="just">
              <a:buFont typeface="Wingdings" panose="05000000000000000000" pitchFamily="2" charset="2"/>
              <a:buChar char="§"/>
            </a:pPr>
            <a:r>
              <a:rPr lang="es-MX" sz="2500" dirty="0" smtClean="0"/>
              <a:t>Introduce la </a:t>
            </a:r>
            <a:r>
              <a:rPr lang="es-MX" sz="2500" dirty="0">
                <a:solidFill>
                  <a:srgbClr val="FF0000"/>
                </a:solidFill>
              </a:rPr>
              <a:t>máquina de </a:t>
            </a:r>
            <a:r>
              <a:rPr lang="es-MX" sz="2500" dirty="0" smtClean="0">
                <a:solidFill>
                  <a:srgbClr val="FF0000"/>
                </a:solidFill>
              </a:rPr>
              <a:t>Turing</a:t>
            </a:r>
            <a:r>
              <a:rPr lang="es-MX" sz="2500" dirty="0" smtClean="0"/>
              <a:t>: </a:t>
            </a:r>
            <a:r>
              <a:rPr lang="es-MX" sz="2500" dirty="0"/>
              <a:t>u</a:t>
            </a:r>
            <a:r>
              <a:rPr lang="es-MX" sz="2500" dirty="0" smtClean="0"/>
              <a:t>na entidad matemática abstracta que formalizó por primera vez el concepto de algoritmo y resultó ser precursora de las máquinas de calcular automáticas.</a:t>
            </a:r>
          </a:p>
          <a:p>
            <a:pPr algn="just">
              <a:buFont typeface="Wingdings" panose="05000000000000000000" pitchFamily="2" charset="2"/>
              <a:buChar char="§"/>
            </a:pPr>
            <a:r>
              <a:rPr lang="es-MX" sz="2500" dirty="0" smtClean="0"/>
              <a:t>El teorema de Turing (una formulación equivalente al teorema de </a:t>
            </a:r>
            <a:r>
              <a:rPr lang="es-MX" sz="2500" dirty="0" err="1" smtClean="0"/>
              <a:t>Gödel</a:t>
            </a:r>
            <a:r>
              <a:rPr lang="es-MX" sz="2500" dirty="0" smtClean="0"/>
              <a:t>) demuestra que existen problemas que no se pueden resolver.</a:t>
            </a:r>
          </a:p>
          <a:p>
            <a:pPr algn="just"/>
            <a:r>
              <a:rPr lang="es-MX" sz="2500" dirty="0" smtClean="0"/>
              <a:t> </a:t>
            </a:r>
          </a:p>
          <a:p>
            <a:pPr algn="just">
              <a:buFont typeface="Wingdings" panose="05000000000000000000" pitchFamily="2" charset="2"/>
              <a:buChar char="§"/>
            </a:pPr>
            <a:endParaRPr lang="es-MX" sz="2500" dirty="0" smtClean="0"/>
          </a:p>
          <a:p>
            <a:pPr algn="just">
              <a:buFont typeface="Wingdings" panose="05000000000000000000" pitchFamily="2" charset="2"/>
              <a:buChar char="§"/>
            </a:pPr>
            <a:endParaRPr lang="es-MX" dirty="0"/>
          </a:p>
        </p:txBody>
      </p:sp>
      <p:sp>
        <p:nvSpPr>
          <p:cNvPr id="5" name="6 Marcador de pie de página"/>
          <p:cNvSpPr>
            <a:spLocks noGrp="1"/>
          </p:cNvSpPr>
          <p:nvPr>
            <p:ph type="ftr" sz="quarter" idx="11"/>
          </p:nvPr>
        </p:nvSpPr>
        <p:spPr>
          <a:xfrm rot="16200000">
            <a:off x="6526087" y="2934814"/>
            <a:ext cx="4644000" cy="520835"/>
          </a:xfrm>
          <a:noFill/>
          <a:ln>
            <a:noFill/>
          </a:ln>
        </p:spPr>
        <p:txBody>
          <a:bodyPr/>
          <a:lstStyle/>
          <a:p>
            <a:r>
              <a:rPr lang="es-MX" sz="1200" dirty="0" smtClean="0">
                <a:solidFill>
                  <a:schemeClr val="bg1"/>
                </a:solidFill>
              </a:rPr>
              <a:t>Teoría Computacional</a:t>
            </a:r>
          </a:p>
          <a:p>
            <a:r>
              <a:rPr lang="es-MX" sz="1200" dirty="0" smtClean="0">
                <a:solidFill>
                  <a:schemeClr val="bg1"/>
                </a:solidFill>
              </a:rPr>
              <a:t>Clase  02: Introducción</a:t>
            </a:r>
          </a:p>
          <a:p>
            <a:r>
              <a:rPr lang="es-MX" sz="1200" dirty="0" smtClean="0">
                <a:solidFill>
                  <a:schemeClr val="bg1"/>
                </a:solidFill>
              </a:rPr>
              <a:t>Fundamentos de las  Matemáticas</a:t>
            </a:r>
            <a:endParaRPr lang="es-MX" sz="1200" dirty="0">
              <a:solidFill>
                <a:schemeClr val="bg1"/>
              </a:solidFill>
            </a:endParaRPr>
          </a:p>
        </p:txBody>
      </p:sp>
      <p:pic>
        <p:nvPicPr>
          <p:cNvPr id="3074" name="Picture 2" descr="http://a2.files.biography.com/image/upload/c_fill,cs_srgb,dpr_1.0,g_face,h_300,q_80,w_300/MTE5NDg0MDU1MTUzMTE2Njg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2972" y="67444"/>
            <a:ext cx="2137420" cy="2137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2107839"/>
      </p:ext>
    </p:extLst>
  </p:cSld>
  <p:clrMapOvr>
    <a:masterClrMapping/>
  </p:clrMapOvr>
  <p:timing>
    <p:tnLst>
      <p:par>
        <p:cTn id="1" dur="indefinite" restart="never" nodeType="tmRoot"/>
      </p:par>
    </p:tnLst>
  </p:timing>
</p:sld>
</file>

<file path=ppt/theme/theme1.xml><?xml version="1.0" encoding="utf-8"?>
<a:theme xmlns:a="http://schemas.openxmlformats.org/drawingml/2006/main" name="2_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3558</TotalTime>
  <Words>1566</Words>
  <Application>Microsoft Office PowerPoint</Application>
  <PresentationFormat>Presentación en pantalla (4:3)</PresentationFormat>
  <Paragraphs>185</Paragraphs>
  <Slides>24</Slides>
  <Notes>3</Notes>
  <HiddenSlides>0</HiddenSlides>
  <MMClips>1</MMClips>
  <ScaleCrop>false</ScaleCrop>
  <HeadingPairs>
    <vt:vector size="6" baseType="variant">
      <vt:variant>
        <vt:lpstr>Fuentes usadas</vt:lpstr>
      </vt:variant>
      <vt:variant>
        <vt:i4>4</vt:i4>
      </vt:variant>
      <vt:variant>
        <vt:lpstr>Tema</vt:lpstr>
      </vt:variant>
      <vt:variant>
        <vt:i4>3</vt:i4>
      </vt:variant>
      <vt:variant>
        <vt:lpstr>Títulos de diapositiva</vt:lpstr>
      </vt:variant>
      <vt:variant>
        <vt:i4>24</vt:i4>
      </vt:variant>
    </vt:vector>
  </HeadingPairs>
  <TitlesOfParts>
    <vt:vector size="31" baseType="lpstr">
      <vt:lpstr>Arial</vt:lpstr>
      <vt:lpstr>Calibri</vt:lpstr>
      <vt:lpstr>Calibri Light</vt:lpstr>
      <vt:lpstr>Wingdings</vt:lpstr>
      <vt:lpstr>2_Tema de Office</vt:lpstr>
      <vt:lpstr>1_Tema de Office</vt:lpstr>
      <vt:lpstr>Tema de Office</vt:lpstr>
      <vt:lpstr> Introducción</vt:lpstr>
      <vt:lpstr>Contenido</vt:lpstr>
      <vt:lpstr>Fundamentos de las Matemáticas</vt:lpstr>
      <vt:lpstr>Friedrich Ludwig Gottlob Frege Matemático alemán (1848-1925)</vt:lpstr>
      <vt:lpstr>Bertrand Russell Matemático, filósofo, y escritor Inglés (1872-1970)</vt:lpstr>
      <vt:lpstr>David Hilbert Matemático alemán. (1862-1943 Alemania)</vt:lpstr>
      <vt:lpstr>Kurt Gödel. Matemático y filósofo austriaco- norteamericano. (1906-1978)</vt:lpstr>
      <vt:lpstr>Lectura sugerida</vt:lpstr>
      <vt:lpstr>Alan Mathison Turing Matemático y científico de computación Inglés. (1912-1954)</vt:lpstr>
      <vt:lpstr>Alan Mathison Turing  </vt:lpstr>
      <vt:lpstr>Alonzo Church Matemático norteamericano. (1903-1995)</vt:lpstr>
      <vt:lpstr>Presentación de PowerPoint</vt:lpstr>
      <vt:lpstr>Claude Elwood Shannon Matemático e Ingeniero Eléctrico norteamericano. (1916-2001)</vt:lpstr>
      <vt:lpstr>Máquinas abstractas o autómatas</vt:lpstr>
      <vt:lpstr>Máquinas abstractas o autómatas</vt:lpstr>
      <vt:lpstr>Máquinas abstractas o autómatas</vt:lpstr>
      <vt:lpstr>Autómatas</vt:lpstr>
      <vt:lpstr>Presentación de PowerPoint</vt:lpstr>
      <vt:lpstr>Lenguajes y gramáticas</vt:lpstr>
      <vt:lpstr>Noam Chomsky Lingüista, filósofo, activista político norteamericano. Profesor del MIT. (1928- )</vt:lpstr>
      <vt:lpstr>Lenguajes y gramáticas</vt:lpstr>
      <vt:lpstr>Lenguajes y gramáticas</vt:lpstr>
      <vt:lpstr>Lenguajes y gramáticas</vt:lpstr>
      <vt:lpstr>Lenguajes y gramáticas</vt:lpstr>
    </vt:vector>
  </TitlesOfParts>
  <Company>Hewlett-Packard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Clase 01: Presentación del curso</dc:title>
  <dc:creator>Verónica Chica</dc:creator>
  <cp:lastModifiedBy>Rafael</cp:lastModifiedBy>
  <cp:revision>217</cp:revision>
  <dcterms:created xsi:type="dcterms:W3CDTF">2011-01-22T23:02:16Z</dcterms:created>
  <dcterms:modified xsi:type="dcterms:W3CDTF">2016-02-05T04:51:05Z</dcterms:modified>
</cp:coreProperties>
</file>